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7" r:id="rId7"/>
    <p:sldId id="268" r:id="rId8"/>
    <p:sldId id="269" r:id="rId9"/>
    <p:sldId id="270" r:id="rId10"/>
    <p:sldId id="271" r:id="rId11"/>
    <p:sldId id="261" r:id="rId12"/>
    <p:sldId id="262" r:id="rId13"/>
    <p:sldId id="263" r:id="rId14"/>
    <p:sldId id="264" r:id="rId15"/>
    <p:sldId id="265" r:id="rId16"/>
    <p:sldId id="266"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46" r:id="rId62"/>
    <p:sldId id="316" r:id="rId63"/>
    <p:sldId id="317" r:id="rId64"/>
    <p:sldId id="320" r:id="rId65"/>
    <p:sldId id="327" r:id="rId66"/>
    <p:sldId id="328" r:id="rId67"/>
    <p:sldId id="329" r:id="rId68"/>
    <p:sldId id="330" r:id="rId69"/>
    <p:sldId id="336" r:id="rId70"/>
    <p:sldId id="337" r:id="rId71"/>
    <p:sldId id="343" r:id="rId72"/>
    <p:sldId id="344" r:id="rId73"/>
    <p:sldId id="345"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457200"/>
            <a:ext cx="10972800" cy="1371600"/>
          </a:xfrm>
        </p:spPr>
        <p:txBody>
          <a:bodyPr/>
          <a:lstStyle/>
          <a:p>
            <a:r>
              <a:rPr lang="es-ES"/>
              <a:t>Haga clic para modificar el estilo de título del patrón</a:t>
            </a:r>
            <a:endParaRPr lang="es-MX"/>
          </a:p>
        </p:txBody>
      </p:sp>
      <p:sp>
        <p:nvSpPr>
          <p:cNvPr id="3" name="Marcador de texto 2"/>
          <p:cNvSpPr>
            <a:spLocks noGrp="1"/>
          </p:cNvSpPr>
          <p:nvPr>
            <p:ph type="body" sz="half" idx="1"/>
          </p:nvPr>
        </p:nvSpPr>
        <p:spPr>
          <a:xfrm>
            <a:off x="609600" y="1981200"/>
            <a:ext cx="53848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97600" y="1981200"/>
            <a:ext cx="53848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pie de página 4"/>
          <p:cNvSpPr>
            <a:spLocks noGrp="1"/>
          </p:cNvSpPr>
          <p:nvPr>
            <p:ph type="ftr" sz="quarter" idx="10"/>
          </p:nvPr>
        </p:nvSpPr>
        <p:spPr>
          <a:xfrm>
            <a:off x="4165600" y="6248400"/>
            <a:ext cx="3860800" cy="457200"/>
          </a:xfrm>
        </p:spPr>
        <p:txBody>
          <a:bodyPr/>
          <a:lstStyle>
            <a:lvl1pPr>
              <a:defRPr/>
            </a:lvl1pPr>
          </a:lstStyle>
          <a:p>
            <a:endParaRPr lang="en-US" altLang="es-MX"/>
          </a:p>
        </p:txBody>
      </p:sp>
      <p:sp>
        <p:nvSpPr>
          <p:cNvPr id="6" name="Marcador de número de diapositiva 5"/>
          <p:cNvSpPr>
            <a:spLocks noGrp="1"/>
          </p:cNvSpPr>
          <p:nvPr>
            <p:ph type="sldNum" sz="quarter" idx="11"/>
          </p:nvPr>
        </p:nvSpPr>
        <p:spPr>
          <a:xfrm>
            <a:off x="8737600" y="6248400"/>
            <a:ext cx="2844800" cy="457200"/>
          </a:xfrm>
        </p:spPr>
        <p:txBody>
          <a:bodyPr/>
          <a:lstStyle>
            <a:lvl1pPr>
              <a:defRPr/>
            </a:lvl1pPr>
          </a:lstStyle>
          <a:p>
            <a:fld id="{5412C062-41B3-47D7-8CF9-DFDCFC892D0F}" type="slidenum">
              <a:rPr lang="en-US" altLang="es-MX"/>
              <a:pPr/>
              <a:t>‹Nº›</a:t>
            </a:fld>
            <a:endParaRPr lang="en-US" altLang="es-MX"/>
          </a:p>
        </p:txBody>
      </p:sp>
      <p:sp>
        <p:nvSpPr>
          <p:cNvPr id="7" name="Marcador de fecha 6"/>
          <p:cNvSpPr>
            <a:spLocks noGrp="1"/>
          </p:cNvSpPr>
          <p:nvPr>
            <p:ph type="dt" sz="half" idx="12"/>
          </p:nvPr>
        </p:nvSpPr>
        <p:spPr>
          <a:xfrm>
            <a:off x="609600" y="6245225"/>
            <a:ext cx="2844800" cy="476250"/>
          </a:xfrm>
        </p:spPr>
        <p:txBody>
          <a:bodyPr/>
          <a:lstStyle>
            <a:lvl1pPr>
              <a:defRPr/>
            </a:lvl1pPr>
          </a:lstStyle>
          <a:p>
            <a:endParaRPr lang="en-US" altLang="es-MX"/>
          </a:p>
        </p:txBody>
      </p:sp>
    </p:spTree>
    <p:extLst>
      <p:ext uri="{BB962C8B-B14F-4D97-AF65-F5344CB8AC3E}">
        <p14:creationId xmlns:p14="http://schemas.microsoft.com/office/powerpoint/2010/main" val="497476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ítulo, texto y 2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457200"/>
            <a:ext cx="10972800" cy="1371600"/>
          </a:xfrm>
        </p:spPr>
        <p:txBody>
          <a:bodyPr/>
          <a:lstStyle/>
          <a:p>
            <a:r>
              <a:rPr lang="es-ES"/>
              <a:t>Haga clic para modificar el estilo de título del patrón</a:t>
            </a:r>
            <a:endParaRPr lang="es-MX"/>
          </a:p>
        </p:txBody>
      </p:sp>
      <p:sp>
        <p:nvSpPr>
          <p:cNvPr id="3" name="Marcador de texto 2"/>
          <p:cNvSpPr>
            <a:spLocks noGrp="1"/>
          </p:cNvSpPr>
          <p:nvPr>
            <p:ph type="body" sz="half" idx="1"/>
          </p:nvPr>
        </p:nvSpPr>
        <p:spPr>
          <a:xfrm>
            <a:off x="609600" y="1981200"/>
            <a:ext cx="53848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quarter" idx="2"/>
          </p:nvPr>
        </p:nvSpPr>
        <p:spPr>
          <a:xfrm>
            <a:off x="6197600" y="1981200"/>
            <a:ext cx="5384800" cy="18669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contenido 4"/>
          <p:cNvSpPr>
            <a:spLocks noGrp="1"/>
          </p:cNvSpPr>
          <p:nvPr>
            <p:ph sz="quarter" idx="3"/>
          </p:nvPr>
        </p:nvSpPr>
        <p:spPr>
          <a:xfrm>
            <a:off x="6197600" y="4000500"/>
            <a:ext cx="5384800" cy="18669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10"/>
          </p:nvPr>
        </p:nvSpPr>
        <p:spPr>
          <a:xfrm>
            <a:off x="4165600" y="6248400"/>
            <a:ext cx="3860800" cy="457200"/>
          </a:xfrm>
        </p:spPr>
        <p:txBody>
          <a:bodyPr/>
          <a:lstStyle>
            <a:lvl1pPr>
              <a:defRPr/>
            </a:lvl1pPr>
          </a:lstStyle>
          <a:p>
            <a:endParaRPr lang="en-US" altLang="es-MX"/>
          </a:p>
        </p:txBody>
      </p:sp>
      <p:sp>
        <p:nvSpPr>
          <p:cNvPr id="7" name="Marcador de número de diapositiva 6"/>
          <p:cNvSpPr>
            <a:spLocks noGrp="1"/>
          </p:cNvSpPr>
          <p:nvPr>
            <p:ph type="sldNum" sz="quarter" idx="11"/>
          </p:nvPr>
        </p:nvSpPr>
        <p:spPr>
          <a:xfrm>
            <a:off x="8737600" y="6248400"/>
            <a:ext cx="2844800" cy="457200"/>
          </a:xfrm>
        </p:spPr>
        <p:txBody>
          <a:bodyPr/>
          <a:lstStyle>
            <a:lvl1pPr>
              <a:defRPr/>
            </a:lvl1pPr>
          </a:lstStyle>
          <a:p>
            <a:fld id="{8DA5189E-A825-4B1C-BC9D-56317F392DBA}" type="slidenum">
              <a:rPr lang="en-US" altLang="es-MX"/>
              <a:pPr/>
              <a:t>‹Nº›</a:t>
            </a:fld>
            <a:endParaRPr lang="en-US" altLang="es-MX"/>
          </a:p>
        </p:txBody>
      </p:sp>
      <p:sp>
        <p:nvSpPr>
          <p:cNvPr id="8" name="Marcador de fecha 7"/>
          <p:cNvSpPr>
            <a:spLocks noGrp="1"/>
          </p:cNvSpPr>
          <p:nvPr>
            <p:ph type="dt" sz="half" idx="12"/>
          </p:nvPr>
        </p:nvSpPr>
        <p:spPr>
          <a:xfrm>
            <a:off x="609600" y="6245225"/>
            <a:ext cx="2844800" cy="476250"/>
          </a:xfrm>
        </p:spPr>
        <p:txBody>
          <a:bodyPr/>
          <a:lstStyle>
            <a:lvl1pPr>
              <a:defRPr/>
            </a:lvl1pPr>
          </a:lstStyle>
          <a:p>
            <a:endParaRPr lang="en-US" altLang="es-MX"/>
          </a:p>
        </p:txBody>
      </p:sp>
    </p:spTree>
    <p:extLst>
      <p:ext uri="{BB962C8B-B14F-4D97-AF65-F5344CB8AC3E}">
        <p14:creationId xmlns:p14="http://schemas.microsoft.com/office/powerpoint/2010/main" val="1450008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x">
  <p:cSld name="Título, objetos y texto">
    <p:spTree>
      <p:nvGrpSpPr>
        <p:cNvPr id="1" name=""/>
        <p:cNvGrpSpPr/>
        <p:nvPr/>
      </p:nvGrpSpPr>
      <p:grpSpPr>
        <a:xfrm>
          <a:off x="0" y="0"/>
          <a:ext cx="0" cy="0"/>
          <a:chOff x="0" y="0"/>
          <a:chExt cx="0" cy="0"/>
        </a:xfrm>
      </p:grpSpPr>
      <p:sp>
        <p:nvSpPr>
          <p:cNvPr id="2" name="Título 1"/>
          <p:cNvSpPr>
            <a:spLocks noGrp="1"/>
          </p:cNvSpPr>
          <p:nvPr>
            <p:ph type="title"/>
          </p:nvPr>
        </p:nvSpPr>
        <p:spPr>
          <a:xfrm>
            <a:off x="609600" y="457200"/>
            <a:ext cx="10972800" cy="1371600"/>
          </a:xfrm>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609600" y="1981200"/>
            <a:ext cx="53848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6197600" y="1981200"/>
            <a:ext cx="53848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pie de página 4"/>
          <p:cNvSpPr>
            <a:spLocks noGrp="1"/>
          </p:cNvSpPr>
          <p:nvPr>
            <p:ph type="ftr" sz="quarter" idx="10"/>
          </p:nvPr>
        </p:nvSpPr>
        <p:spPr>
          <a:xfrm>
            <a:off x="4165600" y="6248400"/>
            <a:ext cx="3860800" cy="457200"/>
          </a:xfrm>
        </p:spPr>
        <p:txBody>
          <a:bodyPr/>
          <a:lstStyle>
            <a:lvl1pPr>
              <a:defRPr/>
            </a:lvl1pPr>
          </a:lstStyle>
          <a:p>
            <a:endParaRPr lang="en-US" altLang="es-MX"/>
          </a:p>
        </p:txBody>
      </p:sp>
      <p:sp>
        <p:nvSpPr>
          <p:cNvPr id="6" name="Marcador de número de diapositiva 5"/>
          <p:cNvSpPr>
            <a:spLocks noGrp="1"/>
          </p:cNvSpPr>
          <p:nvPr>
            <p:ph type="sldNum" sz="quarter" idx="11"/>
          </p:nvPr>
        </p:nvSpPr>
        <p:spPr>
          <a:xfrm>
            <a:off x="8737600" y="6248400"/>
            <a:ext cx="2844800" cy="457200"/>
          </a:xfrm>
        </p:spPr>
        <p:txBody>
          <a:bodyPr/>
          <a:lstStyle>
            <a:lvl1pPr>
              <a:defRPr/>
            </a:lvl1pPr>
          </a:lstStyle>
          <a:p>
            <a:fld id="{A474608B-A618-4357-BC55-6F2A7C83A8AE}" type="slidenum">
              <a:rPr lang="en-US" altLang="es-MX"/>
              <a:pPr/>
              <a:t>‹Nº›</a:t>
            </a:fld>
            <a:endParaRPr lang="en-US" altLang="es-MX"/>
          </a:p>
        </p:txBody>
      </p:sp>
      <p:sp>
        <p:nvSpPr>
          <p:cNvPr id="7" name="Marcador de fecha 6"/>
          <p:cNvSpPr>
            <a:spLocks noGrp="1"/>
          </p:cNvSpPr>
          <p:nvPr>
            <p:ph type="dt" sz="half" idx="12"/>
          </p:nvPr>
        </p:nvSpPr>
        <p:spPr>
          <a:xfrm>
            <a:off x="609600" y="6245225"/>
            <a:ext cx="2844800" cy="476250"/>
          </a:xfrm>
        </p:spPr>
        <p:txBody>
          <a:bodyPr/>
          <a:lstStyle>
            <a:lvl1pPr>
              <a:defRPr/>
            </a:lvl1pPr>
          </a:lstStyle>
          <a:p>
            <a:endParaRPr lang="en-US" altLang="es-MX"/>
          </a:p>
        </p:txBody>
      </p:sp>
    </p:spTree>
    <p:extLst>
      <p:ext uri="{BB962C8B-B14F-4D97-AF65-F5344CB8AC3E}">
        <p14:creationId xmlns:p14="http://schemas.microsoft.com/office/powerpoint/2010/main" val="4055702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cSld name="Título, 1 objeto y 2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457200"/>
            <a:ext cx="10972800" cy="1371600"/>
          </a:xfrm>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609600" y="1981200"/>
            <a:ext cx="53848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quarter" idx="2"/>
          </p:nvPr>
        </p:nvSpPr>
        <p:spPr>
          <a:xfrm>
            <a:off x="6197600" y="1981200"/>
            <a:ext cx="5384800" cy="18669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contenido 4"/>
          <p:cNvSpPr>
            <a:spLocks noGrp="1"/>
          </p:cNvSpPr>
          <p:nvPr>
            <p:ph sz="quarter" idx="3"/>
          </p:nvPr>
        </p:nvSpPr>
        <p:spPr>
          <a:xfrm>
            <a:off x="6197600" y="4000500"/>
            <a:ext cx="5384800" cy="18669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10"/>
          </p:nvPr>
        </p:nvSpPr>
        <p:spPr>
          <a:xfrm>
            <a:off x="4165600" y="6248400"/>
            <a:ext cx="3860800" cy="457200"/>
          </a:xfrm>
        </p:spPr>
        <p:txBody>
          <a:bodyPr/>
          <a:lstStyle>
            <a:lvl1pPr>
              <a:defRPr/>
            </a:lvl1pPr>
          </a:lstStyle>
          <a:p>
            <a:endParaRPr lang="en-US" altLang="es-MX"/>
          </a:p>
        </p:txBody>
      </p:sp>
      <p:sp>
        <p:nvSpPr>
          <p:cNvPr id="7" name="Marcador de número de diapositiva 6"/>
          <p:cNvSpPr>
            <a:spLocks noGrp="1"/>
          </p:cNvSpPr>
          <p:nvPr>
            <p:ph type="sldNum" sz="quarter" idx="11"/>
          </p:nvPr>
        </p:nvSpPr>
        <p:spPr>
          <a:xfrm>
            <a:off x="8737600" y="6248400"/>
            <a:ext cx="2844800" cy="457200"/>
          </a:xfrm>
        </p:spPr>
        <p:txBody>
          <a:bodyPr/>
          <a:lstStyle>
            <a:lvl1pPr>
              <a:defRPr/>
            </a:lvl1pPr>
          </a:lstStyle>
          <a:p>
            <a:fld id="{C406904A-C258-4128-8BDC-69EAA96B0733}" type="slidenum">
              <a:rPr lang="en-US" altLang="es-MX"/>
              <a:pPr/>
              <a:t>‹Nº›</a:t>
            </a:fld>
            <a:endParaRPr lang="en-US" altLang="es-MX"/>
          </a:p>
        </p:txBody>
      </p:sp>
      <p:sp>
        <p:nvSpPr>
          <p:cNvPr id="8" name="Marcador de fecha 7"/>
          <p:cNvSpPr>
            <a:spLocks noGrp="1"/>
          </p:cNvSpPr>
          <p:nvPr>
            <p:ph type="dt" sz="half" idx="12"/>
          </p:nvPr>
        </p:nvSpPr>
        <p:spPr>
          <a:xfrm>
            <a:off x="609600" y="6245225"/>
            <a:ext cx="2844800" cy="476250"/>
          </a:xfrm>
        </p:spPr>
        <p:txBody>
          <a:bodyPr/>
          <a:lstStyle>
            <a:lvl1pPr>
              <a:defRPr/>
            </a:lvl1pPr>
          </a:lstStyle>
          <a:p>
            <a:endParaRPr lang="en-US" altLang="es-MX"/>
          </a:p>
        </p:txBody>
      </p:sp>
    </p:spTree>
    <p:extLst>
      <p:ext uri="{BB962C8B-B14F-4D97-AF65-F5344CB8AC3E}">
        <p14:creationId xmlns:p14="http://schemas.microsoft.com/office/powerpoint/2010/main" val="3531510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 id="2147483669" r:id="rId18"/>
    <p:sldLayoutId id="2147483670" r:id="rId19"/>
    <p:sldLayoutId id="2147483671"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es.wikipedia.org/wiki/Mol%C3%A9cula" TargetMode="External"/><Relationship Id="rId13" Type="http://schemas.openxmlformats.org/officeDocument/2006/relationships/hyperlink" Target="http://es.wikipedia.org/wiki/Biolog%C3%ADa_molecular" TargetMode="External"/><Relationship Id="rId18" Type="http://schemas.openxmlformats.org/officeDocument/2006/relationships/hyperlink" Target="http://es.wikipedia.org/wiki/Inmunolog%C3%ADa" TargetMode="External"/><Relationship Id="rId3" Type="http://schemas.openxmlformats.org/officeDocument/2006/relationships/hyperlink" Target="http://es.wikipedia.org/wiki/Enfermedad" TargetMode="External"/><Relationship Id="rId21" Type="http://schemas.openxmlformats.org/officeDocument/2006/relationships/hyperlink" Target="http://es.wikipedia.org/wiki/Homo_sapiens" TargetMode="External"/><Relationship Id="rId7" Type="http://schemas.openxmlformats.org/officeDocument/2006/relationships/hyperlink" Target="http://es.wikipedia.org/wiki/Vivo" TargetMode="External"/><Relationship Id="rId12" Type="http://schemas.openxmlformats.org/officeDocument/2006/relationships/hyperlink" Target="http://es.wikipedia.org/wiki/Anatom%C3%ADa" TargetMode="External"/><Relationship Id="rId17" Type="http://schemas.openxmlformats.org/officeDocument/2006/relationships/hyperlink" Target="http://es.wikipedia.org/wiki/Fisiolog%C3%ADa" TargetMode="External"/><Relationship Id="rId2" Type="http://schemas.openxmlformats.org/officeDocument/2006/relationships/hyperlink" Target="http://es.wikipedia.org/wiki/Patolog%C3%ADa" TargetMode="External"/><Relationship Id="rId16" Type="http://schemas.openxmlformats.org/officeDocument/2006/relationships/hyperlink" Target="http://es.wikipedia.org/wiki/Gen%C3%A9tica" TargetMode="External"/><Relationship Id="rId20" Type="http://schemas.openxmlformats.org/officeDocument/2006/relationships/hyperlink" Target="http://es.wikipedia.org/wiki/Morfolog%C3%ADa_(biolog%C3%ADa)" TargetMode="External"/><Relationship Id="rId1" Type="http://schemas.openxmlformats.org/officeDocument/2006/relationships/slideLayout" Target="../slideLayouts/slideLayout2.xml"/><Relationship Id="rId6" Type="http://schemas.openxmlformats.org/officeDocument/2006/relationships/hyperlink" Target="http://es.wikipedia.org/wiki/Ser_vivo" TargetMode="External"/><Relationship Id="rId11" Type="http://schemas.openxmlformats.org/officeDocument/2006/relationships/hyperlink" Target="http://es.wikipedia.org/wiki/%C3%93rgano_(biolog%C3%ADa)" TargetMode="External"/><Relationship Id="rId5" Type="http://schemas.openxmlformats.org/officeDocument/2006/relationships/hyperlink" Target="http://es.wikipedia.org/wiki/Qu%C3%ADmica" TargetMode="External"/><Relationship Id="rId15" Type="http://schemas.openxmlformats.org/officeDocument/2006/relationships/hyperlink" Target="http://es.wikipedia.org/wiki/Biolog%C3%ADa_celular" TargetMode="External"/><Relationship Id="rId10" Type="http://schemas.openxmlformats.org/officeDocument/2006/relationships/hyperlink" Target="http://es.wikipedia.org/wiki/Tejido_(biolog%C3%ADa)" TargetMode="External"/><Relationship Id="rId19" Type="http://schemas.openxmlformats.org/officeDocument/2006/relationships/hyperlink" Target="http://es.wikipedia.org/wiki/Farmacolog%C3%ADa" TargetMode="External"/><Relationship Id="rId4" Type="http://schemas.openxmlformats.org/officeDocument/2006/relationships/hyperlink" Target="http://es.wikipedia.org/wiki/F%C3%ADsica" TargetMode="External"/><Relationship Id="rId9" Type="http://schemas.openxmlformats.org/officeDocument/2006/relationships/hyperlink" Target="http://es.wikipedia.org/wiki/C%C3%A9lula" TargetMode="External"/><Relationship Id="rId14" Type="http://schemas.openxmlformats.org/officeDocument/2006/relationships/hyperlink" Target="http://es.wikipedia.org/wiki/Bioqu%C3%ADmica" TargetMode="External"/><Relationship Id="rId22" Type="http://schemas.openxmlformats.org/officeDocument/2006/relationships/hyperlink" Target="http://es.wikipedia.org/wiki/Veterinaria"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ndex.php?title=Proped%C3%A9utica&amp;action=edit&amp;section=1" TargetMode="External"/><Relationship Id="rId2" Type="http://schemas.openxmlformats.org/officeDocument/2006/relationships/hyperlink" Target="http://es.wikipedia.org/wiki/Metodolog%C3%ADa" TargetMode="External"/><Relationship Id="rId1" Type="http://schemas.openxmlformats.org/officeDocument/2006/relationships/slideLayout" Target="../slideLayouts/slideLayout2.xml"/><Relationship Id="rId6" Type="http://schemas.openxmlformats.org/officeDocument/2006/relationships/hyperlink" Target="http://es.wikipedia.org/wiki/Juicio_cl%C3%ADnico" TargetMode="External"/><Relationship Id="rId5" Type="http://schemas.openxmlformats.org/officeDocument/2006/relationships/hyperlink" Target="http://es.wikipedia.org/wiki/S%C3%ADntoma" TargetMode="External"/><Relationship Id="rId4" Type="http://schemas.openxmlformats.org/officeDocument/2006/relationships/hyperlink" Target="http://es.wikipedia.org/wiki/Signo_cl%C3%ADnico"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nlm.nih.gov/medlineplus/spanish/ency/article/002542.htm" TargetMode="External"/><Relationship Id="rId2" Type="http://schemas.openxmlformats.org/officeDocument/2006/relationships/hyperlink" Target="http://www.nlm.nih.gov/medlineplus/spanish/ency/article/001652.htm" TargetMode="External"/><Relationship Id="rId1" Type="http://schemas.openxmlformats.org/officeDocument/2006/relationships/slideLayout" Target="../slideLayouts/slideLayout2.xml"/><Relationship Id="rId5" Type="http://schemas.openxmlformats.org/officeDocument/2006/relationships/hyperlink" Target="http://www.nlm.nih.gov/medlineplus/spanish/ency/article/002832.htm" TargetMode="External"/><Relationship Id="rId4" Type="http://schemas.openxmlformats.org/officeDocument/2006/relationships/hyperlink" Target="http://www.nlm.nih.gov/medlineplus/spanish/ency/article/002777.htm"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www.nlm.nih.gov/medlineplus/spanish/ency/article/003029.htm" TargetMode="External"/><Relationship Id="rId13" Type="http://schemas.openxmlformats.org/officeDocument/2006/relationships/hyperlink" Target="http://www.nlm.nih.gov/medlineplus/spanish/ency/article/003121.htm" TargetMode="External"/><Relationship Id="rId18" Type="http://schemas.openxmlformats.org/officeDocument/2006/relationships/hyperlink" Target="http://www.nlm.nih.gov/medlineplus/spanish/ency/article/003200.htm" TargetMode="External"/><Relationship Id="rId3" Type="http://schemas.openxmlformats.org/officeDocument/2006/relationships/hyperlink" Target="http://www.nlm.nih.gov/medlineplus/spanish/ency/article/003079.htm" TargetMode="External"/><Relationship Id="rId21" Type="http://schemas.openxmlformats.org/officeDocument/2006/relationships/hyperlink" Target="http://www.nlm.nih.gov/medlineplus/spanish/ency/article/003202.htm" TargetMode="External"/><Relationship Id="rId7" Type="http://schemas.openxmlformats.org/officeDocument/2006/relationships/hyperlink" Target="http://www.nlm.nih.gov/medlineplus/spanish/ency/article/003093.htm" TargetMode="External"/><Relationship Id="rId12" Type="http://schemas.openxmlformats.org/officeDocument/2006/relationships/hyperlink" Target="http://www.nlm.nih.gov/medlineplus/spanish/ency/article/003081.htm" TargetMode="External"/><Relationship Id="rId17" Type="http://schemas.openxmlformats.org/officeDocument/2006/relationships/hyperlink" Target="http://www.nlm.nih.gov/medlineplus/spanish/ency/article/003206.htm" TargetMode="External"/><Relationship Id="rId2" Type="http://schemas.openxmlformats.org/officeDocument/2006/relationships/hyperlink" Target="http://www.nlm.nih.gov/medlineplus/spanish/ency/article/003120.htm" TargetMode="External"/><Relationship Id="rId16" Type="http://schemas.openxmlformats.org/officeDocument/2006/relationships/hyperlink" Target="http://www.nlm.nih.gov/medlineplus/spanish/ency/article/003117.htm" TargetMode="External"/><Relationship Id="rId20" Type="http://schemas.openxmlformats.org/officeDocument/2006/relationships/hyperlink" Target="http://www.nlm.nih.gov/medlineplus/spanish/ency/article/000030.htm" TargetMode="External"/><Relationship Id="rId1" Type="http://schemas.openxmlformats.org/officeDocument/2006/relationships/slideLayout" Target="../slideLayouts/slideLayout2.xml"/><Relationship Id="rId6" Type="http://schemas.openxmlformats.org/officeDocument/2006/relationships/hyperlink" Target="http://www.nlm.nih.gov/medlineplus/spanish/ency/article/003075.htm" TargetMode="External"/><Relationship Id="rId11" Type="http://schemas.openxmlformats.org/officeDocument/2006/relationships/hyperlink" Target="http://www.nlm.nih.gov/medlineplus/spanish/ency/article/003024.htm" TargetMode="External"/><Relationship Id="rId24" Type="http://schemas.openxmlformats.org/officeDocument/2006/relationships/hyperlink" Target="http://www.nlm.nih.gov/medlineplus/spanish/ency/article/003174.htm" TargetMode="External"/><Relationship Id="rId5" Type="http://schemas.openxmlformats.org/officeDocument/2006/relationships/hyperlink" Target="http://www.nlm.nih.gov/medlineplus/spanish/ency/article/003126.htm" TargetMode="External"/><Relationship Id="rId15" Type="http://schemas.openxmlformats.org/officeDocument/2006/relationships/hyperlink" Target="http://www.nlm.nih.gov/medlineplus/spanish/ency/article/003296.htm" TargetMode="External"/><Relationship Id="rId23" Type="http://schemas.openxmlformats.org/officeDocument/2006/relationships/hyperlink" Target="http://www.nlm.nih.gov/medlineplus/spanish/ency/article/003058.htm" TargetMode="External"/><Relationship Id="rId10" Type="http://schemas.openxmlformats.org/officeDocument/2006/relationships/hyperlink" Target="http://www.nlm.nih.gov/medlineplus/spanish/ency/article/003090.htm" TargetMode="External"/><Relationship Id="rId19" Type="http://schemas.openxmlformats.org/officeDocument/2006/relationships/hyperlink" Target="http://www.nlm.nih.gov/medlineplus/spanish/ency/article/003220.htm" TargetMode="External"/><Relationship Id="rId4" Type="http://schemas.openxmlformats.org/officeDocument/2006/relationships/hyperlink" Target="http://www.nlm.nih.gov/medlineplus/spanish/ency/article/003072.htm" TargetMode="External"/><Relationship Id="rId9" Type="http://schemas.openxmlformats.org/officeDocument/2006/relationships/hyperlink" Target="http://www.nlm.nih.gov/medlineplus/spanish/ency/article/003208.htm" TargetMode="External"/><Relationship Id="rId14" Type="http://schemas.openxmlformats.org/officeDocument/2006/relationships/hyperlink" Target="http://www.nlm.nih.gov/medlineplus/spanish/ency/article/003142.htm" TargetMode="External"/><Relationship Id="rId22" Type="http://schemas.openxmlformats.org/officeDocument/2006/relationships/hyperlink" Target="http://www.nlm.nih.gov/medlineplus/spanish/ency/article/000022.htm"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www.nlm.nih.gov/medlineplus/spanish/ency/article/003200.htm" TargetMode="External"/><Relationship Id="rId2" Type="http://schemas.openxmlformats.org/officeDocument/2006/relationships/hyperlink" Target="http://www.nlm.nih.gov/medlineplus/spanish/ency/article/000010.htm"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nlm.nih.gov/medlineplus/spanish/ency/article/000054.htm"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0.xml"/></Relationships>
</file>

<file path=ppt/slides/_rels/slide7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La </a:t>
            </a:r>
            <a:r>
              <a:rPr lang="es-MX" dirty="0" err="1" smtClean="0"/>
              <a:t>fsiopatologia</a:t>
            </a:r>
            <a:r>
              <a:rPr lang="es-MX" dirty="0" smtClean="0"/>
              <a:t> por sistemas y aparatos</a:t>
            </a:r>
            <a:endParaRPr lang="es-MX" dirty="0"/>
          </a:p>
        </p:txBody>
      </p:sp>
      <p:sp>
        <p:nvSpPr>
          <p:cNvPr id="3" name="Subtítulo 2"/>
          <p:cNvSpPr>
            <a:spLocks noGrp="1"/>
          </p:cNvSpPr>
          <p:nvPr>
            <p:ph type="subTitle" idx="1"/>
          </p:nvPr>
        </p:nvSpPr>
        <p:spPr/>
        <p:txBody>
          <a:bodyPr/>
          <a:lstStyle/>
          <a:p>
            <a:endParaRPr lang="es-MX" dirty="0"/>
          </a:p>
        </p:txBody>
      </p:sp>
    </p:spTree>
    <p:extLst>
      <p:ext uri="{BB962C8B-B14F-4D97-AF65-F5344CB8AC3E}">
        <p14:creationId xmlns:p14="http://schemas.microsoft.com/office/powerpoint/2010/main" val="2234584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55560" y="983577"/>
            <a:ext cx="9805115" cy="3785652"/>
          </a:xfrm>
          <a:prstGeom prst="rect">
            <a:avLst/>
          </a:prstGeom>
        </p:spPr>
        <p:txBody>
          <a:bodyPr wrap="square">
            <a:spAutoFit/>
          </a:bodyPr>
          <a:lstStyle/>
          <a:p>
            <a:r>
              <a:rPr lang="es-MX" sz="2400" dirty="0" smtClean="0"/>
              <a:t>Es obligación del Centro Regulador de Urgencias Médicas</a:t>
            </a:r>
          </a:p>
          <a:p>
            <a:r>
              <a:rPr lang="es-MX" sz="2400" dirty="0" smtClean="0"/>
              <a:t>avisar con oportunidad a la unidad Hospitalaria receptora,</a:t>
            </a:r>
          </a:p>
          <a:p>
            <a:r>
              <a:rPr lang="es-MX" sz="2400" dirty="0" smtClean="0"/>
              <a:t>del traslado de pacientes por unidades móviles tipos</a:t>
            </a:r>
          </a:p>
          <a:p>
            <a:r>
              <a:rPr lang="es-MX" sz="2400" dirty="0" smtClean="0"/>
              <a:t>ambulancia, reportando: procedencia, tipo de accidente,</a:t>
            </a:r>
          </a:p>
          <a:p>
            <a:r>
              <a:rPr lang="es-MX" sz="2400" dirty="0" smtClean="0"/>
              <a:t>diagnóstico </a:t>
            </a:r>
            <a:r>
              <a:rPr lang="es-MX" sz="2400" dirty="0" err="1" smtClean="0"/>
              <a:t>presuncional</a:t>
            </a:r>
            <a:r>
              <a:rPr lang="es-MX" sz="2400" dirty="0" smtClean="0"/>
              <a:t>, estado físico y manejo</a:t>
            </a:r>
          </a:p>
          <a:p>
            <a:r>
              <a:rPr lang="es-MX" sz="2400" dirty="0" smtClean="0"/>
              <a:t>terapéutico.</a:t>
            </a:r>
          </a:p>
          <a:p>
            <a:r>
              <a:rPr lang="es-MX" sz="2400" dirty="0" smtClean="0"/>
              <a:t>- Las unidades médicas, deberán recibir a los pacientes</a:t>
            </a:r>
          </a:p>
          <a:p>
            <a:r>
              <a:rPr lang="es-MX" sz="2400" dirty="0" smtClean="0"/>
              <a:t>víctimas de accidentes y violencias, trasladados por</a:t>
            </a:r>
          </a:p>
          <a:p>
            <a:r>
              <a:rPr lang="es-MX" sz="2400" dirty="0" smtClean="0"/>
              <a:t>ambulancias del sector público, social, privado o</a:t>
            </a:r>
          </a:p>
          <a:p>
            <a:r>
              <a:rPr lang="es-MX" sz="2400" dirty="0" smtClean="0"/>
              <a:t>voluntarios y proporcionarles la atención adecuada.</a:t>
            </a:r>
            <a:endParaRPr lang="es-MX" sz="2400" dirty="0"/>
          </a:p>
        </p:txBody>
      </p:sp>
    </p:spTree>
    <p:extLst>
      <p:ext uri="{BB962C8B-B14F-4D97-AF65-F5344CB8AC3E}">
        <p14:creationId xmlns:p14="http://schemas.microsoft.com/office/powerpoint/2010/main" val="1522914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2576488" y="3385593"/>
            <a:ext cx="6815669" cy="1515533"/>
          </a:xfrm>
        </p:spPr>
        <p:txBody>
          <a:bodyPr/>
          <a:lstStyle/>
          <a:p>
            <a:r>
              <a:rPr lang="es-MX" dirty="0" smtClean="0"/>
              <a:t>Marco jurídico vigente en relación a las referencias y referencia verbal</a:t>
            </a:r>
            <a:endParaRPr lang="es-MX" dirty="0"/>
          </a:p>
        </p:txBody>
      </p:sp>
    </p:spTree>
    <p:extLst>
      <p:ext uri="{BB962C8B-B14F-4D97-AF65-F5344CB8AC3E}">
        <p14:creationId xmlns:p14="http://schemas.microsoft.com/office/powerpoint/2010/main" val="364131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81317" y="767673"/>
            <a:ext cx="10474818" cy="5632311"/>
          </a:xfrm>
          <a:prstGeom prst="rect">
            <a:avLst/>
          </a:prstGeom>
        </p:spPr>
        <p:txBody>
          <a:bodyPr wrap="square">
            <a:spAutoFit/>
          </a:bodyPr>
          <a:lstStyle/>
          <a:p>
            <a:r>
              <a:rPr lang="es-MX" sz="2400" dirty="0" smtClean="0"/>
              <a:t>Estándar de cuidados</a:t>
            </a:r>
          </a:p>
          <a:p>
            <a:r>
              <a:rPr lang="es-MX" sz="2400" dirty="0" smtClean="0"/>
              <a:t>En algunos países existen normas que permiten a las personas brindar cuidados de emergencia sin riesgo de</a:t>
            </a:r>
          </a:p>
          <a:p>
            <a:r>
              <a:rPr lang="es-MX" sz="2400" dirty="0" smtClean="0"/>
              <a:t>ser demandado. Esas normas obligan a proveer cierto estándar de cuidado establecido en las leyes,</a:t>
            </a:r>
          </a:p>
          <a:p>
            <a:r>
              <a:rPr lang="es-MX" sz="2400" dirty="0" smtClean="0"/>
              <a:t>ordenanzas o guías oficiales publicadas por el SEM local y por otras instituciones. El estándar de cuidados</a:t>
            </a:r>
          </a:p>
          <a:p>
            <a:r>
              <a:rPr lang="es-MX" sz="2400" dirty="0" smtClean="0"/>
              <a:t>permite que, quien asiste, sea evaluado en base a lo que se espera de alguien con entrenamiento y</a:t>
            </a:r>
          </a:p>
          <a:p>
            <a:r>
              <a:rPr lang="es-MX" sz="2400" dirty="0" smtClean="0"/>
              <a:t>experiencia. En otros países la legislación al respecto es muy escasa. Una demanda puede ser exitosa si el</a:t>
            </a:r>
          </a:p>
          <a:p>
            <a:r>
              <a:rPr lang="es-MX" sz="2400" dirty="0" smtClean="0"/>
              <a:t>paciente es lesionado como causa directa de acciones inapropiadas por parte del capacitado en SBV. El daño</a:t>
            </a:r>
          </a:p>
          <a:p>
            <a:r>
              <a:rPr lang="es-MX" sz="2400" dirty="0" smtClean="0"/>
              <a:t>puede ser físico, emocional o psicológico, haciendo de éste un problema legal, complejo y difícil.</a:t>
            </a:r>
          </a:p>
        </p:txBody>
      </p:sp>
    </p:spTree>
    <p:extLst>
      <p:ext uri="{BB962C8B-B14F-4D97-AF65-F5344CB8AC3E}">
        <p14:creationId xmlns:p14="http://schemas.microsoft.com/office/powerpoint/2010/main" val="9440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32833" y="565604"/>
            <a:ext cx="9315719" cy="5940088"/>
          </a:xfrm>
          <a:prstGeom prst="rect">
            <a:avLst/>
          </a:prstGeom>
        </p:spPr>
        <p:txBody>
          <a:bodyPr wrap="square">
            <a:spAutoFit/>
          </a:bodyPr>
          <a:lstStyle/>
          <a:p>
            <a:r>
              <a:rPr lang="es-MX" sz="2000" b="1" dirty="0" smtClean="0"/>
              <a:t>Imprudencia</a:t>
            </a:r>
          </a:p>
          <a:p>
            <a:r>
              <a:rPr lang="es-MX" sz="2000" dirty="0" smtClean="0"/>
              <a:t>Es afrontar un riesgo sin pensar en los daños que van en contra del mismo capacitado en SBV, como resultado</a:t>
            </a:r>
          </a:p>
          <a:p>
            <a:r>
              <a:rPr lang="es-MX" sz="2000" dirty="0" smtClean="0"/>
              <a:t>de sus acciones. Es lo contrario a prudencia.</a:t>
            </a:r>
          </a:p>
          <a:p>
            <a:r>
              <a:rPr lang="es-MX" sz="2000" dirty="0" smtClean="0"/>
              <a:t>Ej.: No colocarse los guantes, ventilar sin la máscara de RCP.</a:t>
            </a:r>
          </a:p>
          <a:p>
            <a:r>
              <a:rPr lang="es-MX" sz="2000" b="1" dirty="0" smtClean="0"/>
              <a:t>Impericia</a:t>
            </a:r>
          </a:p>
          <a:p>
            <a:r>
              <a:rPr lang="es-MX" sz="2000" dirty="0" smtClean="0"/>
              <a:t>Falta de conocimientos técnicos en determinado arte o profesión.</a:t>
            </a:r>
          </a:p>
          <a:p>
            <a:r>
              <a:rPr lang="es-MX" sz="2000" dirty="0" smtClean="0"/>
              <a:t>Ej.: Colocar una férula de tracción sin estar facultado para eso, administrar medicamentos.</a:t>
            </a:r>
          </a:p>
          <a:p>
            <a:r>
              <a:rPr lang="es-MX" sz="2000" b="1" dirty="0" smtClean="0"/>
              <a:t>Negligencia</a:t>
            </a:r>
          </a:p>
          <a:p>
            <a:r>
              <a:rPr lang="es-MX" sz="2000" dirty="0" smtClean="0"/>
              <a:t>Es el incumplimiento de los elementales deberes correspondientes al arte o profesión, no se hace lo que se</a:t>
            </a:r>
          </a:p>
          <a:p>
            <a:r>
              <a:rPr lang="es-MX" sz="2000" dirty="0" smtClean="0"/>
              <a:t>debe hacer, con el consiguiente perjuicio para el paciente. Es lo inverso al sentido del deber.</a:t>
            </a:r>
          </a:p>
          <a:p>
            <a:r>
              <a:rPr lang="es-MX" sz="2000" dirty="0" smtClean="0"/>
              <a:t>Ej.: No colocarle un inmovilizador cervical a un paciente por trauma.</a:t>
            </a:r>
          </a:p>
          <a:p>
            <a:r>
              <a:rPr lang="es-MX" sz="2000" b="1" dirty="0" smtClean="0"/>
              <a:t>Abandono</a:t>
            </a:r>
          </a:p>
          <a:p>
            <a:r>
              <a:rPr lang="es-MX" sz="2000" dirty="0" smtClean="0"/>
              <a:t>No brindar atención a una persona que no es capaz de valerse por si misma, así como la suspensión de la</a:t>
            </a:r>
          </a:p>
          <a:p>
            <a:r>
              <a:rPr lang="es-MX" sz="2000" dirty="0" smtClean="0"/>
              <a:t>asistencia ya iniciada a un paciente antes de la llegada de quien la continuará o del arribo a un centro de</a:t>
            </a:r>
          </a:p>
          <a:p>
            <a:r>
              <a:rPr lang="es-MX" sz="2000" dirty="0" smtClean="0"/>
              <a:t>cuidado definitivo.</a:t>
            </a:r>
          </a:p>
        </p:txBody>
      </p:sp>
    </p:spTree>
    <p:extLst>
      <p:ext uri="{BB962C8B-B14F-4D97-AF65-F5344CB8AC3E}">
        <p14:creationId xmlns:p14="http://schemas.microsoft.com/office/powerpoint/2010/main" val="2942441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65409" y="817875"/>
            <a:ext cx="10526332" cy="4708981"/>
          </a:xfrm>
          <a:prstGeom prst="rect">
            <a:avLst/>
          </a:prstGeom>
        </p:spPr>
        <p:txBody>
          <a:bodyPr wrap="square">
            <a:spAutoFit/>
          </a:bodyPr>
          <a:lstStyle/>
          <a:p>
            <a:r>
              <a:rPr lang="es-MX" sz="2000" dirty="0" smtClean="0"/>
              <a:t>DERECHOS S DEL L PACIIENTE E</a:t>
            </a:r>
          </a:p>
          <a:p>
            <a:r>
              <a:rPr lang="es-MX" sz="2000" dirty="0" smtClean="0"/>
              <a:t>Los derechos del paciente son:</a:t>
            </a:r>
          </a:p>
          <a:p>
            <a:r>
              <a:rPr lang="es-MX" sz="2000" dirty="0" smtClean="0"/>
              <a:t>- Solicitar y recibir la atención </a:t>
            </a:r>
            <a:r>
              <a:rPr lang="es-MX" sz="2000" dirty="0" err="1" smtClean="0"/>
              <a:t>prehospitalaria</a:t>
            </a:r>
            <a:endParaRPr lang="es-MX" sz="2000" dirty="0" smtClean="0"/>
          </a:p>
          <a:p>
            <a:r>
              <a:rPr lang="es-MX" sz="2000" dirty="0" smtClean="0"/>
              <a:t>- Exigir secreto sobre su condición y tratamiento recibido</a:t>
            </a:r>
          </a:p>
          <a:p>
            <a:r>
              <a:rPr lang="es-MX" sz="2000" dirty="0" smtClean="0"/>
              <a:t>- Denunciar o demandar</a:t>
            </a:r>
          </a:p>
          <a:p>
            <a:r>
              <a:rPr lang="es-MX" sz="2000" dirty="0" smtClean="0"/>
              <a:t>- Rechazar la ayuda o atención </a:t>
            </a:r>
            <a:r>
              <a:rPr lang="es-MX" sz="2000" dirty="0" err="1" smtClean="0"/>
              <a:t>prehospitalaria</a:t>
            </a:r>
            <a:r>
              <a:rPr lang="es-MX" sz="2000" dirty="0" smtClean="0"/>
              <a:t>.</a:t>
            </a:r>
          </a:p>
          <a:p>
            <a:r>
              <a:rPr lang="es-MX" sz="2000" dirty="0" smtClean="0"/>
              <a:t>Los adultos conscientes y en condiciones de expresar sus necesidades o deseos, tienen el derecho a rehusar</a:t>
            </a:r>
          </a:p>
          <a:p>
            <a:r>
              <a:rPr lang="es-MX" sz="2000" dirty="0" smtClean="0"/>
              <a:t>la asistencia. Las razones pueden estar basadas en motivos religiosos, desconfianza o aspectos que no</a:t>
            </a:r>
          </a:p>
          <a:p>
            <a:r>
              <a:rPr lang="es-MX" sz="2000" dirty="0" smtClean="0"/>
              <a:t>tengan sentido para usted. Cualquiera sea la razón, un adulto competente puede rehusar el cuidado. El</a:t>
            </a:r>
          </a:p>
          <a:p>
            <a:r>
              <a:rPr lang="es-MX" sz="2000" dirty="0" smtClean="0"/>
              <a:t>paciente no necesita hablar para rechazar los cuidados, la ley reconoce el rechazo implícito. Si el paciente</a:t>
            </a:r>
          </a:p>
          <a:p>
            <a:r>
              <a:rPr lang="es-MX" sz="2000" dirty="0" smtClean="0"/>
              <a:t>sacude su cabeza en señal de “no” o si levanta la mano en señal de “alto”, el paciente está rehusando de su</a:t>
            </a:r>
          </a:p>
          <a:p>
            <a:r>
              <a:rPr lang="es-MX" sz="2000" dirty="0" smtClean="0"/>
              <a:t>cuidado. Usted no puede forzarlo a que lo acepte.</a:t>
            </a:r>
          </a:p>
          <a:p>
            <a:r>
              <a:rPr lang="es-MX" sz="2000" dirty="0" smtClean="0"/>
              <a:t>Se puede intentar ganar confianza a través de la conversación pero ante el rechazo:</a:t>
            </a:r>
          </a:p>
        </p:txBody>
      </p:sp>
    </p:spTree>
    <p:extLst>
      <p:ext uri="{BB962C8B-B14F-4D97-AF65-F5344CB8AC3E}">
        <p14:creationId xmlns:p14="http://schemas.microsoft.com/office/powerpoint/2010/main" val="2464125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90411" y="915807"/>
            <a:ext cx="10011178" cy="4893647"/>
          </a:xfrm>
          <a:prstGeom prst="rect">
            <a:avLst/>
          </a:prstGeom>
        </p:spPr>
        <p:txBody>
          <a:bodyPr wrap="square">
            <a:spAutoFit/>
          </a:bodyPr>
          <a:lstStyle/>
          <a:p>
            <a:r>
              <a:rPr lang="es-MX" sz="2400" dirty="0" smtClean="0"/>
              <a:t>- Alertar al SEM local, aún cuando los pacientes hayan dicho que no quieren ninguna ayuda</a:t>
            </a:r>
          </a:p>
          <a:p>
            <a:r>
              <a:rPr lang="es-MX" sz="2400" dirty="0" smtClean="0"/>
              <a:t>- No discutir ni preguntar si las razones están basadas en creencias religiosas. La ansiedad de una discusión</a:t>
            </a:r>
          </a:p>
          <a:p>
            <a:r>
              <a:rPr lang="es-MX" sz="2400" dirty="0" smtClean="0"/>
              <a:t>puede causar más complicaciones</a:t>
            </a:r>
          </a:p>
          <a:p>
            <a:r>
              <a:rPr lang="es-MX" sz="2400" dirty="0" smtClean="0"/>
              <a:t>- No tocar al paciente. Hacerlo puede considerarse como una agresión o violación de sus derechos civiles.</a:t>
            </a:r>
          </a:p>
          <a:p>
            <a:r>
              <a:rPr lang="es-MX" sz="2400" dirty="0" smtClean="0"/>
              <a:t>- Hablar serenamente con el paciente, manifieste preocupación. Dígale que respeta sus derechos de rehusar</a:t>
            </a:r>
          </a:p>
          <a:p>
            <a:r>
              <a:rPr lang="es-MX" sz="2400" dirty="0" smtClean="0"/>
              <a:t>los cuidados, pero que usted piensa que debe reconsiderar el ofrecimiento de ayuda</a:t>
            </a:r>
          </a:p>
          <a:p>
            <a:r>
              <a:rPr lang="es-MX" sz="2400" dirty="0" smtClean="0"/>
              <a:t>- Un padre o tutor, por miedo o desconfianza, puede rehusarse a que se trate a un niño. Una conversación</a:t>
            </a:r>
          </a:p>
          <a:p>
            <a:r>
              <a:rPr lang="es-MX" sz="2400" dirty="0" smtClean="0"/>
              <a:t>tranquila y segura puede hacer que cambie su decisión.</a:t>
            </a:r>
          </a:p>
        </p:txBody>
      </p:sp>
    </p:spTree>
    <p:extLst>
      <p:ext uri="{BB962C8B-B14F-4D97-AF65-F5344CB8AC3E}">
        <p14:creationId xmlns:p14="http://schemas.microsoft.com/office/powerpoint/2010/main" val="4187484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61374" y="1712891"/>
            <a:ext cx="8950817" cy="2677656"/>
          </a:xfrm>
          <a:prstGeom prst="rect">
            <a:avLst/>
          </a:prstGeom>
        </p:spPr>
        <p:txBody>
          <a:bodyPr wrap="square">
            <a:spAutoFit/>
          </a:bodyPr>
          <a:lstStyle/>
          <a:p>
            <a:r>
              <a:rPr lang="es-MX" sz="2400" b="1" dirty="0" smtClean="0"/>
              <a:t>TIIPOS S DE E CONSENTIIMIIENTO O</a:t>
            </a:r>
          </a:p>
          <a:p>
            <a:r>
              <a:rPr lang="es-MX" sz="2400" b="1" dirty="0" smtClean="0"/>
              <a:t>Consentimiento Implícito</a:t>
            </a:r>
          </a:p>
          <a:p>
            <a:r>
              <a:rPr lang="es-MX" sz="2400" dirty="0" smtClean="0"/>
              <a:t>Es el que se asume en un paciente inconsciente, confundido o seriamente lesionado, que no puede expresarse</a:t>
            </a:r>
          </a:p>
          <a:p>
            <a:r>
              <a:rPr lang="es-MX" sz="2400" dirty="0" smtClean="0"/>
              <a:t>de alguna manera; o bien en un menor de edad (según legislación local), que no puede tomar decisiones.</a:t>
            </a:r>
          </a:p>
          <a:p>
            <a:r>
              <a:rPr lang="es-MX" sz="2400" dirty="0" smtClean="0"/>
              <a:t>Rev. Enero 2009 CSBV - APH MR 7 </a:t>
            </a:r>
            <a:endParaRPr lang="es-MX" sz="2400" dirty="0"/>
          </a:p>
        </p:txBody>
      </p:sp>
    </p:spTree>
    <p:extLst>
      <p:ext uri="{BB962C8B-B14F-4D97-AF65-F5344CB8AC3E}">
        <p14:creationId xmlns:p14="http://schemas.microsoft.com/office/powerpoint/2010/main" val="203158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es-MX" dirty="0" smtClean="0"/>
              <a:t>Lesiones ambientales por calor</a:t>
            </a:r>
            <a:endParaRPr lang="es-MX" dirty="0"/>
          </a:p>
        </p:txBody>
      </p:sp>
      <p:sp>
        <p:nvSpPr>
          <p:cNvPr id="5" name="Subtítulo 4"/>
          <p:cNvSpPr>
            <a:spLocks noGrp="1"/>
          </p:cNvSpPr>
          <p:nvPr>
            <p:ph type="subTitle" idx="1"/>
          </p:nvPr>
        </p:nvSpPr>
        <p:spPr/>
        <p:txBody>
          <a:bodyPr/>
          <a:lstStyle/>
          <a:p>
            <a:r>
              <a:rPr lang="es-MX" strike="dblStrike" dirty="0" smtClean="0"/>
              <a:t>Mendoza aguilar juan daniel</a:t>
            </a:r>
            <a:endParaRPr lang="es-MX" strike="dblStrike" dirty="0"/>
          </a:p>
        </p:txBody>
      </p:sp>
    </p:spTree>
    <p:extLst>
      <p:ext uri="{BB962C8B-B14F-4D97-AF65-F5344CB8AC3E}">
        <p14:creationId xmlns:p14="http://schemas.microsoft.com/office/powerpoint/2010/main" val="3725323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s-ES" altLang="ja-JP" b="1">
                <a:ea typeface="ＭＳ Ｐゴシック" panose="020B0600070205080204" pitchFamily="34" charset="-128"/>
              </a:rPr>
              <a:t>Hipertermia</a:t>
            </a:r>
            <a:endParaRPr lang="en-US" altLang="es-MX" b="1"/>
          </a:p>
        </p:txBody>
      </p:sp>
      <p:sp>
        <p:nvSpPr>
          <p:cNvPr id="36867" name="Rectangle 3"/>
          <p:cNvSpPr>
            <a:spLocks noGrp="1" noChangeArrowheads="1"/>
          </p:cNvSpPr>
          <p:nvPr>
            <p:ph idx="1"/>
          </p:nvPr>
        </p:nvSpPr>
        <p:spPr>
          <a:xfrm>
            <a:off x="1981200" y="1981200"/>
            <a:ext cx="8229600" cy="4471988"/>
          </a:xfrm>
        </p:spPr>
        <p:txBody>
          <a:bodyPr/>
          <a:lstStyle/>
          <a:p>
            <a:pPr>
              <a:buFont typeface="Wingdings" panose="05000000000000000000" pitchFamily="2" charset="2"/>
              <a:buNone/>
            </a:pPr>
            <a:r>
              <a:rPr lang="es-ES" altLang="ja-JP" sz="4000">
                <a:ea typeface="ＭＳ Ｐゴシック" panose="020B0600070205080204" pitchFamily="34" charset="-128"/>
              </a:rPr>
              <a:t>Las principales enfermedades relacionadas con el calor:</a:t>
            </a:r>
          </a:p>
          <a:p>
            <a:r>
              <a:rPr lang="es-ES" altLang="ja-JP" sz="4000">
                <a:ea typeface="ＭＳ Ｐゴシック" panose="020B0600070205080204" pitchFamily="34" charset="-128"/>
              </a:rPr>
              <a:t>Agotamiento por calor </a:t>
            </a:r>
            <a:br>
              <a:rPr lang="es-ES" altLang="ja-JP" sz="4000">
                <a:ea typeface="ＭＳ Ｐゴシック" panose="020B0600070205080204" pitchFamily="34" charset="-128"/>
              </a:rPr>
            </a:br>
            <a:r>
              <a:rPr lang="en-US" altLang="ja-JP" sz="3600">
                <a:ea typeface="ＭＳ Ｐゴシック" panose="020B0600070205080204" pitchFamily="34" charset="-128"/>
              </a:rPr>
              <a:t>(Heat Exhaustion)</a:t>
            </a:r>
            <a:endParaRPr lang="es-ES" altLang="ja-JP" sz="3600">
              <a:ea typeface="ＭＳ Ｐゴシック" panose="020B0600070205080204" pitchFamily="34" charset="-128"/>
            </a:endParaRPr>
          </a:p>
          <a:p>
            <a:r>
              <a:rPr lang="es-ES" altLang="ja-JP" sz="4000">
                <a:ea typeface="ＭＳ Ｐゴシック" panose="020B0600070205080204" pitchFamily="34" charset="-128"/>
              </a:rPr>
              <a:t>Insolación </a:t>
            </a:r>
            <a:r>
              <a:rPr lang="es-ES" altLang="ja-JP" sz="3600">
                <a:ea typeface="ＭＳ Ｐゴシック" panose="020B0600070205080204" pitchFamily="34" charset="-128"/>
              </a:rPr>
              <a:t>(</a:t>
            </a:r>
            <a:r>
              <a:rPr lang="en-US" altLang="ja-JP" sz="3600">
                <a:ea typeface="ＭＳ Ｐゴシック" panose="020B0600070205080204" pitchFamily="34" charset="-128"/>
              </a:rPr>
              <a:t>Heatstroke)</a:t>
            </a:r>
            <a:endParaRPr lang="en-US" altLang="es-MX">
              <a:ea typeface="ＭＳ Ｐゴシック" panose="020B0600070205080204" pitchFamily="34" charset="-128"/>
            </a:endParaRPr>
          </a:p>
        </p:txBody>
      </p:sp>
    </p:spTree>
    <p:extLst>
      <p:ext uri="{BB962C8B-B14F-4D97-AF65-F5344CB8AC3E}">
        <p14:creationId xmlns:p14="http://schemas.microsoft.com/office/powerpoint/2010/main" val="2341463675"/>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1000">
                                          <p:stCondLst>
                                            <p:cond delay="0"/>
                                          </p:stCondLst>
                                        </p:cTn>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fade">
                                      <p:cBhvr>
                                        <p:cTn id="12" dur="1000">
                                          <p:stCondLst>
                                            <p:cond delay="0"/>
                                          </p:stCondLst>
                                        </p:cTn>
                                        <p:tgtEl>
                                          <p:spTgt spid="36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fade">
                                      <p:cBhvr>
                                        <p:cTn id="17" dur="1000">
                                          <p:stCondLst>
                                            <p:cond delay="0"/>
                                          </p:stCondLst>
                                        </p:cTn>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s-ES" altLang="ja-JP" sz="4000" b="1">
                <a:ea typeface="ＭＳ Ｐゴシック" panose="020B0600070205080204" pitchFamily="34" charset="-128"/>
              </a:rPr>
              <a:t>Hipertermia</a:t>
            </a:r>
            <a:br>
              <a:rPr lang="es-ES" altLang="ja-JP" sz="4000" b="1">
                <a:ea typeface="ＭＳ Ｐゴシック" panose="020B0600070205080204" pitchFamily="34" charset="-128"/>
              </a:rPr>
            </a:br>
            <a:r>
              <a:rPr lang="es-ES" altLang="ja-JP" sz="4000" b="1">
                <a:ea typeface="ＭＳ Ｐゴシック" panose="020B0600070205080204" pitchFamily="34" charset="-128"/>
              </a:rPr>
              <a:t>Agotamiento por calor</a:t>
            </a:r>
            <a:r>
              <a:rPr lang="es-ES" altLang="ja-JP" sz="4000">
                <a:ea typeface="ＭＳ Ｐゴシック" panose="020B0600070205080204" pitchFamily="34" charset="-128"/>
              </a:rPr>
              <a:t> </a:t>
            </a:r>
            <a:br>
              <a:rPr lang="es-ES" altLang="ja-JP" sz="4000">
                <a:ea typeface="ＭＳ Ｐゴシック" panose="020B0600070205080204" pitchFamily="34" charset="-128"/>
              </a:rPr>
            </a:br>
            <a:r>
              <a:rPr lang="en-US" altLang="ja-JP" sz="2800">
                <a:ea typeface="ＭＳ Ｐゴシック" panose="020B0600070205080204" pitchFamily="34" charset="-128"/>
              </a:rPr>
              <a:t>(Heat Exhaustion)</a:t>
            </a:r>
            <a:endParaRPr lang="en-US" altLang="es-MX" sz="2800">
              <a:ea typeface="ＭＳ Ｐゴシック" panose="020B0600070205080204" pitchFamily="34" charset="-128"/>
            </a:endParaRPr>
          </a:p>
        </p:txBody>
      </p:sp>
      <p:sp>
        <p:nvSpPr>
          <p:cNvPr id="37891" name="Rectangle 3"/>
          <p:cNvSpPr>
            <a:spLocks noGrp="1" noChangeArrowheads="1"/>
          </p:cNvSpPr>
          <p:nvPr>
            <p:ph idx="1"/>
          </p:nvPr>
        </p:nvSpPr>
        <p:spPr>
          <a:xfrm>
            <a:off x="1981200" y="2135188"/>
            <a:ext cx="8229600" cy="3886200"/>
          </a:xfrm>
        </p:spPr>
        <p:txBody>
          <a:bodyPr/>
          <a:lstStyle/>
          <a:p>
            <a:pPr>
              <a:lnSpc>
                <a:spcPct val="90000"/>
              </a:lnSpc>
            </a:pPr>
            <a:r>
              <a:rPr lang="es-ES" altLang="ja-JP">
                <a:ea typeface="ＭＳ Ｐゴシック" panose="020B0600070205080204" pitchFamily="34" charset="-128"/>
              </a:rPr>
              <a:t>Es un daño agudo por calor con hipertermia causada por la deshidratación. </a:t>
            </a:r>
          </a:p>
          <a:p>
            <a:pPr>
              <a:lnSpc>
                <a:spcPct val="90000"/>
              </a:lnSpc>
            </a:pPr>
            <a:r>
              <a:rPr lang="es-ES" altLang="ja-JP">
                <a:ea typeface="ＭＳ Ｐゴシック" panose="020B0600070205080204" pitchFamily="34" charset="-128"/>
              </a:rPr>
              <a:t>Ocurre cuando el cuerpo no puede disipar el calor adecuadamente a causa de:</a:t>
            </a:r>
          </a:p>
          <a:p>
            <a:pPr lvl="1">
              <a:lnSpc>
                <a:spcPct val="90000"/>
              </a:lnSpc>
            </a:pPr>
            <a:r>
              <a:rPr lang="es-ES" altLang="ja-JP">
                <a:ea typeface="ＭＳ Ｐゴシック" panose="020B0600070205080204" pitchFamily="34" charset="-128"/>
              </a:rPr>
              <a:t>Condiciones ambientales extremas</a:t>
            </a:r>
          </a:p>
          <a:p>
            <a:pPr lvl="1">
              <a:lnSpc>
                <a:spcPct val="90000"/>
              </a:lnSpc>
            </a:pPr>
            <a:r>
              <a:rPr lang="es-ES" altLang="ja-JP">
                <a:ea typeface="ＭＳ Ｐゴシック" panose="020B0600070205080204" pitchFamily="34" charset="-128"/>
              </a:rPr>
              <a:t>Producción endógena aumentada de calor. </a:t>
            </a:r>
          </a:p>
          <a:p>
            <a:pPr>
              <a:lnSpc>
                <a:spcPct val="90000"/>
              </a:lnSpc>
            </a:pPr>
            <a:r>
              <a:rPr lang="es-ES" altLang="ja-JP">
                <a:ea typeface="ＭＳ Ｐゴシック" panose="020B0600070205080204" pitchFamily="34" charset="-128"/>
              </a:rPr>
              <a:t>Puede progresar a insolación cuando los mecanismos de termorregulación del cuerpo llegan a ser sobrepasados y fallan. </a:t>
            </a:r>
          </a:p>
        </p:txBody>
      </p:sp>
    </p:spTree>
    <p:extLst>
      <p:ext uri="{BB962C8B-B14F-4D97-AF65-F5344CB8AC3E}">
        <p14:creationId xmlns:p14="http://schemas.microsoft.com/office/powerpoint/2010/main" val="12470382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37891">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789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7891">
                                            <p:txEl>
                                              <p:pRg st="1" end="1"/>
                                            </p:txEl>
                                          </p:spTgt>
                                        </p:tgtEl>
                                        <p:attrNameLst>
                                          <p:attrName>style.visibility</p:attrName>
                                        </p:attrNameLst>
                                      </p:cBhvr>
                                      <p:to>
                                        <p:strVal val="visible"/>
                                      </p:to>
                                    </p:set>
                                    <p:animEffect transition="in" filter="fade">
                                      <p:cBhvr>
                                        <p:cTn id="15" dur="1000"/>
                                        <p:tgtEl>
                                          <p:spTgt spid="37891">
                                            <p:txEl>
                                              <p:pRg st="1" end="1"/>
                                            </p:txEl>
                                          </p:spTgt>
                                        </p:tgtEl>
                                      </p:cBhvr>
                                    </p:animEffect>
                                    <p:anim calcmode="lin" valueType="num">
                                      <p:cBhvr>
                                        <p:cTn id="16"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7891">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789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7891">
                                            <p:txEl>
                                              <p:pRg st="2" end="2"/>
                                            </p:txEl>
                                          </p:spTgt>
                                        </p:tgtEl>
                                        <p:attrNameLst>
                                          <p:attrName>style.visibility</p:attrName>
                                        </p:attrNameLst>
                                      </p:cBhvr>
                                      <p:to>
                                        <p:strVal val="visible"/>
                                      </p:to>
                                    </p:set>
                                    <p:animEffect transition="in" filter="fade">
                                      <p:cBhvr>
                                        <p:cTn id="23" dur="1000"/>
                                        <p:tgtEl>
                                          <p:spTgt spid="37891">
                                            <p:txEl>
                                              <p:pRg st="2" end="2"/>
                                            </p:txEl>
                                          </p:spTgt>
                                        </p:tgtEl>
                                      </p:cBhvr>
                                    </p:animEffect>
                                    <p:anim calcmode="lin" valueType="num">
                                      <p:cBhvr>
                                        <p:cTn id="24" dur="10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7891">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7891">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7891">
                                            <p:txEl>
                                              <p:pRg st="3" end="3"/>
                                            </p:txEl>
                                          </p:spTgt>
                                        </p:tgtEl>
                                        <p:attrNameLst>
                                          <p:attrName>style.visibility</p:attrName>
                                        </p:attrNameLst>
                                      </p:cBhvr>
                                      <p:to>
                                        <p:strVal val="visible"/>
                                      </p:to>
                                    </p:set>
                                    <p:animEffect transition="in" filter="fade">
                                      <p:cBhvr>
                                        <p:cTn id="29" dur="1000"/>
                                        <p:tgtEl>
                                          <p:spTgt spid="37891">
                                            <p:txEl>
                                              <p:pRg st="3" end="3"/>
                                            </p:txEl>
                                          </p:spTgt>
                                        </p:tgtEl>
                                      </p:cBhvr>
                                    </p:animEffect>
                                    <p:anim calcmode="lin" valueType="num">
                                      <p:cBhvr>
                                        <p:cTn id="30" dur="10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p:cTn id="31" dur="898" decel="100000" fill="hold"/>
                                        <p:tgtEl>
                                          <p:spTgt spid="37891">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898"/>
                                          </p:stCondLst>
                                        </p:cTn>
                                        <p:tgtEl>
                                          <p:spTgt spid="3789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37891">
                                            <p:txEl>
                                              <p:pRg st="4" end="4"/>
                                            </p:txEl>
                                          </p:spTgt>
                                        </p:tgtEl>
                                        <p:attrNameLst>
                                          <p:attrName>style.visibility</p:attrName>
                                        </p:attrNameLst>
                                      </p:cBhvr>
                                      <p:to>
                                        <p:strVal val="visible"/>
                                      </p:to>
                                    </p:set>
                                    <p:animEffect transition="in" filter="fade">
                                      <p:cBhvr>
                                        <p:cTn id="37" dur="1000"/>
                                        <p:tgtEl>
                                          <p:spTgt spid="37891">
                                            <p:txEl>
                                              <p:pRg st="4" end="4"/>
                                            </p:txEl>
                                          </p:spTgt>
                                        </p:tgtEl>
                                      </p:cBhvr>
                                    </p:animEffect>
                                    <p:anim calcmode="lin" valueType="num">
                                      <p:cBhvr>
                                        <p:cTn id="38" dur="10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p:cTn id="39" dur="898" decel="100000" fill="hold"/>
                                        <p:tgtEl>
                                          <p:spTgt spid="37891">
                                            <p:txEl>
                                              <p:pRg st="4" end="4"/>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898"/>
                                          </p:stCondLst>
                                        </p:cTn>
                                        <p:tgtEl>
                                          <p:spTgt spid="3789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55361" y="718155"/>
            <a:ext cx="10604559" cy="5412189"/>
          </a:xfrm>
        </p:spPr>
        <p:txBody>
          <a:bodyPr>
            <a:normAutofit/>
          </a:bodyPr>
          <a:lstStyle/>
          <a:p>
            <a:r>
              <a:rPr lang="es-MX" dirty="0"/>
              <a:t>La </a:t>
            </a:r>
            <a:r>
              <a:rPr lang="es-MX" b="1" dirty="0"/>
              <a:t>fisiopatología</a:t>
            </a:r>
            <a:r>
              <a:rPr lang="es-MX" dirty="0"/>
              <a:t> es el estudio de los procesos </a:t>
            </a:r>
            <a:r>
              <a:rPr lang="es-MX" dirty="0">
                <a:hlinkClick r:id="rId2" tooltip="Patología"/>
              </a:rPr>
              <a:t>patológicos</a:t>
            </a:r>
            <a:r>
              <a:rPr lang="es-MX" dirty="0"/>
              <a:t> (</a:t>
            </a:r>
            <a:r>
              <a:rPr lang="es-MX" dirty="0">
                <a:hlinkClick r:id="rId3" tooltip="Enfermedad"/>
              </a:rPr>
              <a:t>enfermedades</a:t>
            </a:r>
            <a:r>
              <a:rPr lang="es-MX" dirty="0"/>
              <a:t>), </a:t>
            </a:r>
            <a:r>
              <a:rPr lang="es-MX" dirty="0">
                <a:hlinkClick r:id="rId4" tooltip="Física"/>
              </a:rPr>
              <a:t>físicos</a:t>
            </a:r>
            <a:r>
              <a:rPr lang="es-MX" dirty="0"/>
              <a:t> y </a:t>
            </a:r>
            <a:r>
              <a:rPr lang="es-MX" dirty="0">
                <a:hlinkClick r:id="rId5" tooltip="Química"/>
              </a:rPr>
              <a:t>químicos</a:t>
            </a:r>
            <a:r>
              <a:rPr lang="es-MX" dirty="0"/>
              <a:t> que tienen lugar en los </a:t>
            </a:r>
            <a:r>
              <a:rPr lang="es-MX" dirty="0">
                <a:hlinkClick r:id="rId6" tooltip="Ser vivo"/>
              </a:rPr>
              <a:t>organismos</a:t>
            </a:r>
            <a:r>
              <a:rPr lang="es-MX" dirty="0"/>
              <a:t> </a:t>
            </a:r>
            <a:r>
              <a:rPr lang="es-MX" dirty="0">
                <a:hlinkClick r:id="rId7" tooltip="Vivo"/>
              </a:rPr>
              <a:t>vivos</a:t>
            </a:r>
            <a:r>
              <a:rPr lang="es-MX" dirty="0"/>
              <a:t> durante la realización de sus funciones vitales. Estudia los mecanismos de producción de las enfermedades en relación a los niveles máximos </a:t>
            </a:r>
            <a:r>
              <a:rPr lang="es-MX" dirty="0">
                <a:hlinkClick r:id="rId8" tooltip="Molécula"/>
              </a:rPr>
              <a:t>molecular</a:t>
            </a:r>
            <a:r>
              <a:rPr lang="es-MX" dirty="0"/>
              <a:t>, </a:t>
            </a:r>
            <a:r>
              <a:rPr lang="es-MX" dirty="0" err="1"/>
              <a:t>subcelular</a:t>
            </a:r>
            <a:r>
              <a:rPr lang="es-MX" dirty="0"/>
              <a:t>, </a:t>
            </a:r>
            <a:r>
              <a:rPr lang="es-MX" dirty="0">
                <a:hlinkClick r:id="rId9" tooltip="Célula"/>
              </a:rPr>
              <a:t>celular</a:t>
            </a:r>
            <a:r>
              <a:rPr lang="es-MX" dirty="0"/>
              <a:t>, </a:t>
            </a:r>
            <a:r>
              <a:rPr lang="es-MX" dirty="0">
                <a:hlinkClick r:id="rId10" tooltip="Tejido (biología)"/>
              </a:rPr>
              <a:t>tisular</a:t>
            </a:r>
            <a:r>
              <a:rPr lang="es-MX" dirty="0"/>
              <a:t>, </a:t>
            </a:r>
            <a:r>
              <a:rPr lang="es-MX" dirty="0">
                <a:hlinkClick r:id="rId11" tooltip="Órgano (biología)"/>
              </a:rPr>
              <a:t>orgánico</a:t>
            </a:r>
            <a:r>
              <a:rPr lang="es-MX" dirty="0"/>
              <a:t> y sistemático o funcional.</a:t>
            </a:r>
          </a:p>
          <a:p>
            <a:r>
              <a:rPr lang="es-MX" dirty="0"/>
              <a:t>La fisiopatología está muy relacionada con la </a:t>
            </a:r>
            <a:r>
              <a:rPr lang="es-MX" dirty="0">
                <a:hlinkClick r:id="rId12" tooltip="Anatomía"/>
              </a:rPr>
              <a:t>anatomía</a:t>
            </a:r>
            <a:r>
              <a:rPr lang="es-MX" dirty="0"/>
              <a:t>, </a:t>
            </a:r>
            <a:r>
              <a:rPr lang="es-MX" dirty="0">
                <a:hlinkClick r:id="rId13" tooltip="Biología molecular"/>
              </a:rPr>
              <a:t>biología molecular</a:t>
            </a:r>
            <a:r>
              <a:rPr lang="es-MX" dirty="0"/>
              <a:t>, </a:t>
            </a:r>
            <a:r>
              <a:rPr lang="es-MX" dirty="0">
                <a:hlinkClick r:id="rId14" tooltip="Bioquímica"/>
              </a:rPr>
              <a:t>bioquímica</a:t>
            </a:r>
            <a:r>
              <a:rPr lang="es-MX" dirty="0"/>
              <a:t>, </a:t>
            </a:r>
            <a:r>
              <a:rPr lang="es-MX" dirty="0">
                <a:hlinkClick r:id="rId15" tooltip="Biología celular"/>
              </a:rPr>
              <a:t>biología celular</a:t>
            </a:r>
            <a:r>
              <a:rPr lang="es-MX" dirty="0"/>
              <a:t>, </a:t>
            </a:r>
            <a:r>
              <a:rPr lang="es-MX" dirty="0">
                <a:hlinkClick r:id="rId16" tooltip="Genética"/>
              </a:rPr>
              <a:t>genética</a:t>
            </a:r>
            <a:r>
              <a:rPr lang="es-MX" dirty="0"/>
              <a:t>, </a:t>
            </a:r>
            <a:r>
              <a:rPr lang="es-MX" dirty="0">
                <a:hlinkClick r:id="rId17" tooltip="Fisiología"/>
              </a:rPr>
              <a:t>fisiología</a:t>
            </a:r>
            <a:r>
              <a:rPr lang="es-MX" dirty="0"/>
              <a:t>, </a:t>
            </a:r>
            <a:r>
              <a:rPr lang="es-MX" dirty="0">
                <a:hlinkClick r:id="rId18" tooltip="Inmunología"/>
              </a:rPr>
              <a:t>inmunología</a:t>
            </a:r>
            <a:r>
              <a:rPr lang="es-MX" dirty="0"/>
              <a:t>, </a:t>
            </a:r>
            <a:r>
              <a:rPr lang="es-MX" dirty="0">
                <a:hlinkClick r:id="rId19" tooltip="Farmacología"/>
              </a:rPr>
              <a:t>farmacología</a:t>
            </a:r>
            <a:r>
              <a:rPr lang="es-MX" dirty="0"/>
              <a:t> y </a:t>
            </a:r>
            <a:r>
              <a:rPr lang="es-MX" dirty="0">
                <a:hlinkClick r:id="rId20" tooltip="Morfología (biología)"/>
              </a:rPr>
              <a:t>ciencias morfológicas</a:t>
            </a:r>
            <a:r>
              <a:rPr lang="es-MX" dirty="0"/>
              <a:t>. La fisiopatología se desprende de la </a:t>
            </a:r>
            <a:r>
              <a:rPr lang="es-MX" dirty="0">
                <a:hlinkClick r:id="rId17" tooltip="Fisiología"/>
              </a:rPr>
              <a:t>fisiología</a:t>
            </a:r>
            <a:r>
              <a:rPr lang="es-MX" dirty="0"/>
              <a:t> (ciencia biológica que tiene por objeto el estudio de la dinámica de los cuerpos organizados). Por ende, la fisiopatología se constituye en una disciplina basada en proporcionar las bases científicas de la práctica médica. Además, constituye un puente entre las disciplinas básicas y clínicas y, al estudiar a los animales (entre ellos al </a:t>
            </a:r>
            <a:r>
              <a:rPr lang="es-MX" dirty="0">
                <a:hlinkClick r:id="rId21" tooltip="Homo sapiens"/>
              </a:rPr>
              <a:t>ser humano</a:t>
            </a:r>
            <a:r>
              <a:rPr lang="es-MX" dirty="0"/>
              <a:t>), tiene una importante proyección hacia </a:t>
            </a:r>
            <a:r>
              <a:rPr lang="es-MX" dirty="0" err="1"/>
              <a:t>la</a:t>
            </a:r>
            <a:r>
              <a:rPr lang="es-MX" dirty="0" err="1">
                <a:hlinkClick r:id="rId22" tooltip="Veterinaria"/>
              </a:rPr>
              <a:t>veterinaria</a:t>
            </a:r>
            <a:r>
              <a:rPr lang="es-MX" dirty="0"/>
              <a:t>.</a:t>
            </a:r>
          </a:p>
          <a:p>
            <a:r>
              <a:rPr lang="es-MX" b="1" dirty="0"/>
              <a:t>Véase </a:t>
            </a:r>
            <a:r>
              <a:rPr lang="es-MX" b="1" dirty="0" err="1"/>
              <a:t>ta</a:t>
            </a:r>
            <a:endParaRPr lang="es-MX" b="1" dirty="0"/>
          </a:p>
          <a:p>
            <a:endParaRPr lang="es-MX" dirty="0"/>
          </a:p>
        </p:txBody>
      </p:sp>
    </p:spTree>
    <p:extLst>
      <p:ext uri="{BB962C8B-B14F-4D97-AF65-F5344CB8AC3E}">
        <p14:creationId xmlns:p14="http://schemas.microsoft.com/office/powerpoint/2010/main" val="1206796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s-ES" altLang="ja-JP" sz="4000" b="1">
                <a:ea typeface="ＭＳ Ｐゴシック" panose="020B0600070205080204" pitchFamily="34" charset="-128"/>
              </a:rPr>
              <a:t>Hipertermia</a:t>
            </a:r>
            <a:br>
              <a:rPr lang="es-ES" altLang="ja-JP" sz="4000" b="1">
                <a:ea typeface="ＭＳ Ｐゴシック" panose="020B0600070205080204" pitchFamily="34" charset="-128"/>
              </a:rPr>
            </a:br>
            <a:r>
              <a:rPr lang="es-ES" altLang="ja-JP" sz="4000">
                <a:ea typeface="ＭＳ Ｐゴシック" panose="020B0600070205080204" pitchFamily="34" charset="-128"/>
              </a:rPr>
              <a:t>Insolación</a:t>
            </a:r>
            <a:endParaRPr lang="en-US" altLang="es-MX" sz="4000">
              <a:ea typeface="ＭＳ Ｐゴシック" panose="020B0600070205080204" pitchFamily="34" charset="-128"/>
            </a:endParaRPr>
          </a:p>
        </p:txBody>
      </p:sp>
      <p:sp>
        <p:nvSpPr>
          <p:cNvPr id="38915" name="Rectangle 3"/>
          <p:cNvSpPr>
            <a:spLocks noGrp="1" noChangeArrowheads="1"/>
          </p:cNvSpPr>
          <p:nvPr>
            <p:ph type="body" sz="half" idx="1"/>
          </p:nvPr>
        </p:nvSpPr>
        <p:spPr>
          <a:xfrm>
            <a:off x="1981200" y="1981200"/>
            <a:ext cx="7570788" cy="4256088"/>
          </a:xfrm>
        </p:spPr>
        <p:txBody>
          <a:bodyPr/>
          <a:lstStyle/>
          <a:p>
            <a:r>
              <a:rPr lang="es-ES" altLang="ja-JP">
                <a:ea typeface="ＭＳ Ｐゴシック" panose="020B0600070205080204" pitchFamily="34" charset="-128"/>
              </a:rPr>
              <a:t>La insolación (</a:t>
            </a:r>
            <a:r>
              <a:rPr lang="en-US" altLang="ja-JP">
                <a:ea typeface="ＭＳ Ｐゴシック" panose="020B0600070205080204" pitchFamily="34" charset="-128"/>
              </a:rPr>
              <a:t>Heatstroke</a:t>
            </a:r>
            <a:r>
              <a:rPr lang="es-ES" altLang="ja-JP">
                <a:ea typeface="ＭＳ Ｐゴシック" panose="020B0600070205080204" pitchFamily="34" charset="-128"/>
              </a:rPr>
              <a:t>) es hipertermia extrema con el fracaso de termorregulación. </a:t>
            </a:r>
          </a:p>
          <a:p>
            <a:r>
              <a:rPr lang="es-ES" altLang="ja-JP">
                <a:ea typeface="ＭＳ Ｐゴシック" panose="020B0600070205080204" pitchFamily="34" charset="-128"/>
              </a:rPr>
              <a:t>La condición es caracterizada por grave daño orgánico con compromiso global del SNC. </a:t>
            </a:r>
            <a:endParaRPr lang="en-US" altLang="es-MX"/>
          </a:p>
        </p:txBody>
      </p:sp>
      <p:pic>
        <p:nvPicPr>
          <p:cNvPr id="38916" name="Picture 4" descr="Heat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664200" y="4365626"/>
            <a:ext cx="2819400" cy="1908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30871627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89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nodeType="clickEffect">
                                  <p:stCondLst>
                                    <p:cond delay="0"/>
                                  </p:stCondLst>
                                  <p:childTnLst>
                                    <p:set>
                                      <p:cBhvr>
                                        <p:cTn id="12" dur="1" fill="hold">
                                          <p:stCondLst>
                                            <p:cond delay="0"/>
                                          </p:stCondLst>
                                        </p:cTn>
                                        <p:tgtEl>
                                          <p:spTgt spid="38916"/>
                                        </p:tgtEl>
                                        <p:attrNameLst>
                                          <p:attrName>style.visibility</p:attrName>
                                        </p:attrNameLst>
                                      </p:cBhvr>
                                      <p:to>
                                        <p:strVal val="visible"/>
                                      </p:to>
                                    </p:set>
                                    <p:animEffect transition="in" filter="fade">
                                      <p:cBhvr>
                                        <p:cTn id="13" dur="800" decel="100000"/>
                                        <p:tgtEl>
                                          <p:spTgt spid="38916"/>
                                        </p:tgtEl>
                                      </p:cBhvr>
                                    </p:animEffect>
                                    <p:anim calcmode="lin" valueType="num">
                                      <p:cBhvr>
                                        <p:cTn id="14" dur="800" decel="100000" fill="hold"/>
                                        <p:tgtEl>
                                          <p:spTgt spid="38916"/>
                                        </p:tgtEl>
                                        <p:attrNameLst>
                                          <p:attrName>style.rotation</p:attrName>
                                        </p:attrNameLst>
                                      </p:cBhvr>
                                      <p:tavLst>
                                        <p:tav tm="0">
                                          <p:val>
                                            <p:fltVal val="-90"/>
                                          </p:val>
                                        </p:tav>
                                        <p:tav tm="100000">
                                          <p:val>
                                            <p:fltVal val="0"/>
                                          </p:val>
                                        </p:tav>
                                      </p:tavLst>
                                    </p:anim>
                                    <p:anim calcmode="lin" valueType="num">
                                      <p:cBhvr>
                                        <p:cTn id="15" dur="800" decel="100000" fill="hold"/>
                                        <p:tgtEl>
                                          <p:spTgt spid="38916"/>
                                        </p:tgtEl>
                                        <p:attrNameLst>
                                          <p:attrName>ppt_x</p:attrName>
                                        </p:attrNameLst>
                                      </p:cBhvr>
                                      <p:tavLst>
                                        <p:tav tm="0">
                                          <p:val>
                                            <p:strVal val="#ppt_x+0.4"/>
                                          </p:val>
                                        </p:tav>
                                        <p:tav tm="100000">
                                          <p:val>
                                            <p:strVal val="#ppt_x-0.05"/>
                                          </p:val>
                                        </p:tav>
                                      </p:tavLst>
                                    </p:anim>
                                    <p:anim calcmode="lin" valueType="num">
                                      <p:cBhvr>
                                        <p:cTn id="16" dur="800" decel="100000" fill="hold"/>
                                        <p:tgtEl>
                                          <p:spTgt spid="38916"/>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38916"/>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38916"/>
                                        </p:tgtEl>
                                        <p:attrNameLst>
                                          <p:attrName>ppt_y</p:attrName>
                                        </p:attrNameLst>
                                      </p:cBhvr>
                                      <p:tavLst>
                                        <p:tav tm="0">
                                          <p:val>
                                            <p:strVal val="#ppt_y+0.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8915">
                                            <p:txEl>
                                              <p:pRg st="1" end="1"/>
                                            </p:txEl>
                                          </p:spTgt>
                                        </p:tgtEl>
                                        <p:attrNameLst>
                                          <p:attrName>style.visibility</p:attrName>
                                        </p:attrNameLst>
                                      </p:cBhvr>
                                      <p:to>
                                        <p:strVal val="visible"/>
                                      </p:to>
                                    </p:set>
                                    <p:anim calcmode="lin" valueType="num">
                                      <p:cBhvr>
                                        <p:cTn id="23" dur="5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8915">
                                            <p:txEl>
                                              <p:pRg st="1" end="1"/>
                                            </p:txEl>
                                          </p:spTgt>
                                        </p:tgtEl>
                                        <p:attrNameLst>
                                          <p:attrName>ppt_h</p:attrName>
                                        </p:attrNameLst>
                                      </p:cBhvr>
                                      <p:tavLst>
                                        <p:tav tm="0">
                                          <p:val>
                                            <p:fltVal val="0"/>
                                          </p:val>
                                        </p:tav>
                                        <p:tav tm="100000">
                                          <p:val>
                                            <p:strVal val="#ppt_h"/>
                                          </p:val>
                                        </p:tav>
                                      </p:tavLst>
                                    </p:anim>
                                  </p:childTnLst>
                                </p:cTn>
                              </p:par>
                            </p:childTnLst>
                          </p:cTn>
                        </p:par>
                        <p:par>
                          <p:cTn id="25" fill="hold" nodeType="afterGroup">
                            <p:stCondLst>
                              <p:cond delay="500"/>
                            </p:stCondLst>
                            <p:childTnLst>
                              <p:par>
                                <p:cTn id="26" presetID="32" presetClass="emph" presetSubtype="0" fill="hold" nodeType="afterEffect">
                                  <p:stCondLst>
                                    <p:cond delay="0"/>
                                  </p:stCondLst>
                                  <p:childTnLst>
                                    <p:animClr clrSpc="rgb" dir="cw">
                                      <p:cBhvr override="childStyle">
                                        <p:cTn id="27" dur="100" fill="hold"/>
                                        <p:tgtEl>
                                          <p:spTgt spid="38916"/>
                                        </p:tgtEl>
                                        <p:attrNameLst>
                                          <p:attrName>style.color</p:attrName>
                                        </p:attrNameLst>
                                      </p:cBhvr>
                                      <p:to>
                                        <a:schemeClr val="accent2"/>
                                      </p:to>
                                    </p:animClr>
                                    <p:animClr clrSpc="rgb" dir="cw">
                                      <p:cBhvr>
                                        <p:cTn id="28" dur="100" fill="hold"/>
                                        <p:tgtEl>
                                          <p:spTgt spid="38916"/>
                                        </p:tgtEl>
                                        <p:attrNameLst>
                                          <p:attrName>fillcolor</p:attrName>
                                        </p:attrNameLst>
                                      </p:cBhvr>
                                      <p:to>
                                        <a:schemeClr val="accent2"/>
                                      </p:to>
                                    </p:animClr>
                                    <p:set>
                                      <p:cBhvr>
                                        <p:cTn id="29" dur="100" fill="hold"/>
                                        <p:tgtEl>
                                          <p:spTgt spid="38916"/>
                                        </p:tgtEl>
                                        <p:attrNameLst>
                                          <p:attrName>fill.type</p:attrName>
                                        </p:attrNameLst>
                                      </p:cBhvr>
                                      <p:to>
                                        <p:strVal val="solid"/>
                                      </p:to>
                                    </p:set>
                                    <p:set>
                                      <p:cBhvr>
                                        <p:cTn id="30" dur="100" fill="hold"/>
                                        <p:tgtEl>
                                          <p:spTgt spid="38916"/>
                                        </p:tgtEl>
                                        <p:attrNameLst>
                                          <p:attrName>fill.on</p:attrName>
                                        </p:attrNameLst>
                                      </p:cBhvr>
                                      <p:to>
                                        <p:strVal val="true"/>
                                      </p:to>
                                    </p:set>
                                    <p:animRot by="120000">
                                      <p:cBhvr>
                                        <p:cTn id="31" dur="100" fill="hold">
                                          <p:stCondLst>
                                            <p:cond delay="0"/>
                                          </p:stCondLst>
                                        </p:cTn>
                                        <p:tgtEl>
                                          <p:spTgt spid="38916"/>
                                        </p:tgtEl>
                                        <p:attrNameLst>
                                          <p:attrName>r</p:attrName>
                                        </p:attrNameLst>
                                      </p:cBhvr>
                                    </p:animRot>
                                    <p:animRot by="-240000">
                                      <p:cBhvr>
                                        <p:cTn id="32" dur="200" fill="hold">
                                          <p:stCondLst>
                                            <p:cond delay="200"/>
                                          </p:stCondLst>
                                        </p:cTn>
                                        <p:tgtEl>
                                          <p:spTgt spid="38916"/>
                                        </p:tgtEl>
                                        <p:attrNameLst>
                                          <p:attrName>r</p:attrName>
                                        </p:attrNameLst>
                                      </p:cBhvr>
                                    </p:animRot>
                                    <p:animRot by="240000">
                                      <p:cBhvr>
                                        <p:cTn id="33" dur="200" fill="hold">
                                          <p:stCondLst>
                                            <p:cond delay="400"/>
                                          </p:stCondLst>
                                        </p:cTn>
                                        <p:tgtEl>
                                          <p:spTgt spid="38916"/>
                                        </p:tgtEl>
                                        <p:attrNameLst>
                                          <p:attrName>r</p:attrName>
                                        </p:attrNameLst>
                                      </p:cBhvr>
                                    </p:animRot>
                                    <p:animRot by="-240000">
                                      <p:cBhvr>
                                        <p:cTn id="34" dur="200" fill="hold">
                                          <p:stCondLst>
                                            <p:cond delay="600"/>
                                          </p:stCondLst>
                                        </p:cTn>
                                        <p:tgtEl>
                                          <p:spTgt spid="38916"/>
                                        </p:tgtEl>
                                        <p:attrNameLst>
                                          <p:attrName>r</p:attrName>
                                        </p:attrNameLst>
                                      </p:cBhvr>
                                    </p:animRot>
                                    <p:animRot by="120000">
                                      <p:cBhvr>
                                        <p:cTn id="35" dur="200" fill="hold">
                                          <p:stCondLst>
                                            <p:cond delay="800"/>
                                          </p:stCondLst>
                                        </p:cTn>
                                        <p:tgtEl>
                                          <p:spTgt spid="389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 altLang="ja-JP" b="1">
                <a:ea typeface="ＭＳ Ｐゴシック" panose="020B0600070205080204" pitchFamily="34" charset="-128"/>
              </a:rPr>
              <a:t>Hipertermia</a:t>
            </a:r>
            <a:endParaRPr lang="en-US" altLang="es-MX" b="1"/>
          </a:p>
        </p:txBody>
      </p:sp>
      <p:sp>
        <p:nvSpPr>
          <p:cNvPr id="41987" name="Rectangle 3"/>
          <p:cNvSpPr>
            <a:spLocks noGrp="1" noChangeArrowheads="1"/>
          </p:cNvSpPr>
          <p:nvPr>
            <p:ph idx="1"/>
          </p:nvPr>
        </p:nvSpPr>
        <p:spPr/>
        <p:txBody>
          <a:bodyPr/>
          <a:lstStyle/>
          <a:p>
            <a:r>
              <a:rPr lang="es-ES" altLang="ja-JP">
                <a:ea typeface="ＭＳ Ｐゴシック" panose="020B0600070205080204" pitchFamily="34" charset="-128"/>
              </a:rPr>
              <a:t>La insolación clásica ocurre comúnmente en:</a:t>
            </a:r>
          </a:p>
          <a:p>
            <a:r>
              <a:rPr lang="es-ES" altLang="ja-JP">
                <a:ea typeface="ＭＳ Ｐゴシック" panose="020B0600070205080204" pitchFamily="34" charset="-128"/>
              </a:rPr>
              <a:t>Pacientes mayores</a:t>
            </a:r>
          </a:p>
          <a:p>
            <a:r>
              <a:rPr lang="es-ES" altLang="ja-JP">
                <a:ea typeface="ＭＳ Ｐゴシック" panose="020B0600070205080204" pitchFamily="34" charset="-128"/>
              </a:rPr>
              <a:t>Pacientes con enfermedades crónicas que son expuestas a condiciones ambientales extremas</a:t>
            </a:r>
            <a:r>
              <a:rPr lang="en-US" altLang="ja-JP">
                <a:ea typeface="ＭＳ Ｐゴシック" panose="020B0600070205080204" pitchFamily="34" charset="-128"/>
              </a:rPr>
              <a:t> </a:t>
            </a:r>
            <a:endParaRPr lang="en-US" altLang="es-MX"/>
          </a:p>
        </p:txBody>
      </p:sp>
    </p:spTree>
    <p:extLst>
      <p:ext uri="{BB962C8B-B14F-4D97-AF65-F5344CB8AC3E}">
        <p14:creationId xmlns:p14="http://schemas.microsoft.com/office/powerpoint/2010/main" val="201324786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500"/>
                                        <p:tgtEl>
                                          <p:spTgt spid="41987">
                                            <p:txEl>
                                              <p:pRg st="0" end="0"/>
                                            </p:txEl>
                                          </p:spTgt>
                                        </p:tgtEl>
                                      </p:cBhvr>
                                    </p:animEffect>
                                    <p:anim calcmode="lin" valueType="num">
                                      <p:cBhvr>
                                        <p:cTn id="8"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198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Effect transition="in" filter="fade">
                                      <p:cBhvr>
                                        <p:cTn id="14" dur="500"/>
                                        <p:tgtEl>
                                          <p:spTgt spid="41987">
                                            <p:txEl>
                                              <p:pRg st="1" end="1"/>
                                            </p:txEl>
                                          </p:spTgt>
                                        </p:tgtEl>
                                      </p:cBhvr>
                                    </p:animEffect>
                                    <p:anim calcmode="lin" valueType="num">
                                      <p:cBhvr>
                                        <p:cTn id="15"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198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1987">
                                            <p:txEl>
                                              <p:pRg st="2" end="2"/>
                                            </p:txEl>
                                          </p:spTgt>
                                        </p:tgtEl>
                                        <p:attrNameLst>
                                          <p:attrName>style.visibility</p:attrName>
                                        </p:attrNameLst>
                                      </p:cBhvr>
                                      <p:to>
                                        <p:strVal val="visible"/>
                                      </p:to>
                                    </p:set>
                                    <p:animEffect transition="in" filter="fade">
                                      <p:cBhvr>
                                        <p:cTn id="21" dur="500"/>
                                        <p:tgtEl>
                                          <p:spTgt spid="41987">
                                            <p:txEl>
                                              <p:pRg st="2" end="2"/>
                                            </p:txEl>
                                          </p:spTgt>
                                        </p:tgtEl>
                                      </p:cBhvr>
                                    </p:animEffect>
                                    <p:anim calcmode="lin" valueType="num">
                                      <p:cBhvr>
                                        <p:cTn id="22"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198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s-ES" altLang="ja-JP">
                <a:ea typeface="ＭＳ Ｐゴシック" panose="020B0600070205080204" pitchFamily="34" charset="-128"/>
              </a:rPr>
              <a:t>Tratamiento:</a:t>
            </a:r>
            <a:endParaRPr lang="en-US" altLang="es-MX">
              <a:ea typeface="ＭＳ Ｐゴシック" panose="020B0600070205080204" pitchFamily="34" charset="-128"/>
            </a:endParaRPr>
          </a:p>
        </p:txBody>
      </p:sp>
      <p:sp>
        <p:nvSpPr>
          <p:cNvPr id="79877" name="Rectangle 5"/>
          <p:cNvSpPr>
            <a:spLocks noGrp="1" noChangeArrowheads="1"/>
          </p:cNvSpPr>
          <p:nvPr>
            <p:ph idx="1"/>
          </p:nvPr>
        </p:nvSpPr>
        <p:spPr>
          <a:xfrm>
            <a:off x="1774826" y="1557339"/>
            <a:ext cx="8893175" cy="4967287"/>
          </a:xfrm>
        </p:spPr>
        <p:txBody>
          <a:bodyPr/>
          <a:lstStyle/>
          <a:p>
            <a:pPr>
              <a:buFont typeface="Wingdings" panose="05000000000000000000" pitchFamily="2" charset="2"/>
              <a:buNone/>
            </a:pPr>
            <a:r>
              <a:rPr lang="es-CL" altLang="ja-JP" sz="3400" b="1">
                <a:ea typeface="ＭＳ Ｐゴシック" panose="020B0600070205080204" pitchFamily="34" charset="-128"/>
              </a:rPr>
              <a:t>Medidas Refrigerantes</a:t>
            </a:r>
            <a:endParaRPr lang="es-CL" altLang="ja-JP" sz="3400">
              <a:ea typeface="ＭＳ Ｐゴシック" panose="020B0600070205080204" pitchFamily="34" charset="-128"/>
            </a:endParaRPr>
          </a:p>
          <a:p>
            <a:r>
              <a:rPr lang="es-CL" altLang="ja-JP" sz="3400">
                <a:ea typeface="ＭＳ Ｐゴシック" panose="020B0600070205080204" pitchFamily="34" charset="-128"/>
              </a:rPr>
              <a:t>Inicie con temperatura corporal &gt;40</a:t>
            </a:r>
            <a:r>
              <a:rPr lang="en-US" altLang="ja-JP" sz="3000">
                <a:ea typeface="ＭＳ Ｐゴシック" panose="020B0600070205080204" pitchFamily="34" charset="-128"/>
                <a:cs typeface="Arial" panose="020B0604020202020204" pitchFamily="34" charset="0"/>
              </a:rPr>
              <a:t>º </a:t>
            </a:r>
            <a:r>
              <a:rPr lang="es-CL" altLang="ja-JP" sz="3400">
                <a:ea typeface="ＭＳ Ｐゴシック" panose="020B0600070205080204" pitchFamily="34" charset="-128"/>
              </a:rPr>
              <a:t>C</a:t>
            </a:r>
          </a:p>
          <a:p>
            <a:pPr>
              <a:buFont typeface="Wingdings" panose="05000000000000000000" pitchFamily="2" charset="2"/>
              <a:buNone/>
            </a:pPr>
            <a:r>
              <a:rPr lang="es-CL" altLang="ja-JP" sz="3400" b="1">
                <a:ea typeface="ＭＳ Ｐゴシック" panose="020B0600070205080204" pitchFamily="34" charset="-128"/>
              </a:rPr>
              <a:t>Evaporativas</a:t>
            </a:r>
          </a:p>
          <a:p>
            <a:r>
              <a:rPr lang="es-CL" altLang="ja-JP" sz="3400">
                <a:ea typeface="ＭＳ Ｐゴシック" panose="020B0600070205080204" pitchFamily="34" charset="-128"/>
              </a:rPr>
              <a:t>Extremadamente efectivo </a:t>
            </a:r>
            <a:r>
              <a:rPr lang="es-CL" altLang="ja-JP" sz="3000">
                <a:ea typeface="ＭＳ Ｐゴシック" panose="020B0600070205080204" pitchFamily="34" charset="-128"/>
              </a:rPr>
              <a:t>(0.05-0.3</a:t>
            </a:r>
            <a:r>
              <a:rPr lang="en-US" altLang="ja-JP" sz="3000">
                <a:ea typeface="ＭＳ Ｐゴシック" panose="020B0600070205080204" pitchFamily="34" charset="-128"/>
              </a:rPr>
              <a:t>º </a:t>
            </a:r>
            <a:r>
              <a:rPr lang="es-CL" altLang="ja-JP" sz="3000">
                <a:ea typeface="ＭＳ Ｐゴシック" panose="020B0600070205080204" pitchFamily="34" charset="-128"/>
              </a:rPr>
              <a:t>C/min) </a:t>
            </a:r>
          </a:p>
          <a:p>
            <a:r>
              <a:rPr lang="es-CL" altLang="ja-JP" sz="3400">
                <a:ea typeface="ＭＳ Ｐゴシック" panose="020B0600070205080204" pitchFamily="34" charset="-128"/>
              </a:rPr>
              <a:t>Rociar al paciente desvestido con agua </a:t>
            </a:r>
            <a:r>
              <a:rPr lang="es-CL" altLang="ja-JP" sz="3400" u="sng">
                <a:ea typeface="ＭＳ Ｐゴシック" panose="020B0600070205080204" pitchFamily="34" charset="-128"/>
              </a:rPr>
              <a:t>tibia</a:t>
            </a:r>
            <a:r>
              <a:rPr lang="es-CL" altLang="ja-JP" sz="3400">
                <a:ea typeface="ＭＳ Ｐゴシック" panose="020B0600070205080204" pitchFamily="34" charset="-128"/>
              </a:rPr>
              <a:t> como niebla (evita calofríos) </a:t>
            </a:r>
          </a:p>
          <a:p>
            <a:r>
              <a:rPr lang="es-CL" altLang="ja-JP" sz="3400">
                <a:ea typeface="ＭＳ Ｐゴシック" panose="020B0600070205080204" pitchFamily="34" charset="-128"/>
              </a:rPr>
              <a:t>Flujo de aire con ventiladores sobre los pacientes</a:t>
            </a:r>
          </a:p>
        </p:txBody>
      </p:sp>
    </p:spTree>
    <p:extLst>
      <p:ext uri="{BB962C8B-B14F-4D97-AF65-F5344CB8AC3E}">
        <p14:creationId xmlns:p14="http://schemas.microsoft.com/office/powerpoint/2010/main" val="20905063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77">
                                            <p:txEl>
                                              <p:pRg st="0" end="0"/>
                                            </p:txEl>
                                          </p:spTgt>
                                        </p:tgtEl>
                                        <p:attrNameLst>
                                          <p:attrName>style.visibility</p:attrName>
                                        </p:attrNameLst>
                                      </p:cBhvr>
                                      <p:to>
                                        <p:strVal val="visible"/>
                                      </p:to>
                                    </p:set>
                                    <p:animEffect transition="in" filter="dissolve">
                                      <p:cBhvr>
                                        <p:cTn id="7" dur="500"/>
                                        <p:tgtEl>
                                          <p:spTgt spid="7987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9877">
                                            <p:txEl>
                                              <p:pRg st="1" end="1"/>
                                            </p:txEl>
                                          </p:spTgt>
                                        </p:tgtEl>
                                        <p:attrNameLst>
                                          <p:attrName>style.visibility</p:attrName>
                                        </p:attrNameLst>
                                      </p:cBhvr>
                                      <p:to>
                                        <p:strVal val="visible"/>
                                      </p:to>
                                    </p:set>
                                    <p:animEffect transition="in" filter="dissolve">
                                      <p:cBhvr>
                                        <p:cTn id="12" dur="500"/>
                                        <p:tgtEl>
                                          <p:spTgt spid="7987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9877">
                                            <p:txEl>
                                              <p:pRg st="2" end="2"/>
                                            </p:txEl>
                                          </p:spTgt>
                                        </p:tgtEl>
                                        <p:attrNameLst>
                                          <p:attrName>style.visibility</p:attrName>
                                        </p:attrNameLst>
                                      </p:cBhvr>
                                      <p:to>
                                        <p:strVal val="visible"/>
                                      </p:to>
                                    </p:set>
                                    <p:animEffect transition="in" filter="dissolve">
                                      <p:cBhvr>
                                        <p:cTn id="17" dur="500"/>
                                        <p:tgtEl>
                                          <p:spTgt spid="7987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9877">
                                            <p:txEl>
                                              <p:pRg st="3" end="3"/>
                                            </p:txEl>
                                          </p:spTgt>
                                        </p:tgtEl>
                                        <p:attrNameLst>
                                          <p:attrName>style.visibility</p:attrName>
                                        </p:attrNameLst>
                                      </p:cBhvr>
                                      <p:to>
                                        <p:strVal val="visible"/>
                                      </p:to>
                                    </p:set>
                                    <p:animEffect transition="in" filter="dissolve">
                                      <p:cBhvr>
                                        <p:cTn id="22" dur="500"/>
                                        <p:tgtEl>
                                          <p:spTgt spid="7987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9877">
                                            <p:txEl>
                                              <p:pRg st="4" end="4"/>
                                            </p:txEl>
                                          </p:spTgt>
                                        </p:tgtEl>
                                        <p:attrNameLst>
                                          <p:attrName>style.visibility</p:attrName>
                                        </p:attrNameLst>
                                      </p:cBhvr>
                                      <p:to>
                                        <p:strVal val="visible"/>
                                      </p:to>
                                    </p:set>
                                    <p:animEffect transition="in" filter="dissolve">
                                      <p:cBhvr>
                                        <p:cTn id="27" dur="500"/>
                                        <p:tgtEl>
                                          <p:spTgt spid="7987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9877">
                                            <p:txEl>
                                              <p:pRg st="5" end="5"/>
                                            </p:txEl>
                                          </p:spTgt>
                                        </p:tgtEl>
                                        <p:attrNameLst>
                                          <p:attrName>style.visibility</p:attrName>
                                        </p:attrNameLst>
                                      </p:cBhvr>
                                      <p:to>
                                        <p:strVal val="visible"/>
                                      </p:to>
                                    </p:set>
                                    <p:animEffect transition="in" filter="dissolve">
                                      <p:cBhvr>
                                        <p:cTn id="32" dur="500"/>
                                        <p:tgtEl>
                                          <p:spTgt spid="7987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es-ES" altLang="ja-JP">
                <a:ea typeface="ＭＳ Ｐゴシック" panose="020B0600070205080204" pitchFamily="34" charset="-128"/>
              </a:rPr>
              <a:t>Tratamiento:</a:t>
            </a:r>
            <a:endParaRPr lang="en-US" altLang="es-MX">
              <a:ea typeface="ＭＳ Ｐゴシック" panose="020B0600070205080204" pitchFamily="34" charset="-128"/>
            </a:endParaRPr>
          </a:p>
        </p:txBody>
      </p:sp>
      <p:sp>
        <p:nvSpPr>
          <p:cNvPr id="224259" name="Rectangle 3"/>
          <p:cNvSpPr>
            <a:spLocks noGrp="1" noChangeArrowheads="1"/>
          </p:cNvSpPr>
          <p:nvPr>
            <p:ph idx="1"/>
          </p:nvPr>
        </p:nvSpPr>
        <p:spPr>
          <a:xfrm>
            <a:off x="1774826" y="1557339"/>
            <a:ext cx="8893175" cy="4967287"/>
          </a:xfrm>
        </p:spPr>
        <p:txBody>
          <a:bodyPr/>
          <a:lstStyle/>
          <a:p>
            <a:pPr>
              <a:buFont typeface="Wingdings" panose="05000000000000000000" pitchFamily="2" charset="2"/>
              <a:buNone/>
            </a:pPr>
            <a:r>
              <a:rPr lang="es-CL" altLang="ja-JP" sz="3000" b="1">
                <a:ea typeface="ＭＳ Ｐゴシック" panose="020B0600070205080204" pitchFamily="34" charset="-128"/>
              </a:rPr>
              <a:t>Conductivo</a:t>
            </a:r>
          </a:p>
          <a:p>
            <a:r>
              <a:rPr lang="es-CL" altLang="ja-JP" sz="3000">
                <a:ea typeface="ＭＳ Ｐゴシック" panose="020B0600070205080204" pitchFamily="34" charset="-128"/>
              </a:rPr>
              <a:t>Bolsas de Hielo en la ingle/axila combinado con tratamiento evaporativo anterior</a:t>
            </a:r>
          </a:p>
          <a:p>
            <a:r>
              <a:rPr lang="es-CL" altLang="ja-JP" sz="3000">
                <a:ea typeface="ＭＳ Ｐゴシック" panose="020B0600070205080204" pitchFamily="34" charset="-128"/>
              </a:rPr>
              <a:t>Inmersión en agua helada o fría (muy efectivo pero poco práctico)</a:t>
            </a:r>
          </a:p>
          <a:p>
            <a:r>
              <a:rPr lang="es-CL" altLang="ja-JP" sz="3000">
                <a:ea typeface="ＭＳ Ｐゴシック" panose="020B0600070205080204" pitchFamily="34" charset="-128"/>
              </a:rPr>
              <a:t>Lavado Peritoneal con sueros helados y by pass cardiopulmonar para casos obstinados</a:t>
            </a:r>
          </a:p>
          <a:p>
            <a:r>
              <a:rPr lang="es-CL" altLang="ja-JP" sz="3000">
                <a:ea typeface="ＭＳ Ｐゴシック" panose="020B0600070205080204" pitchFamily="34" charset="-128"/>
              </a:rPr>
              <a:t>Suspenda terapia en temperaturas de 39</a:t>
            </a:r>
            <a:r>
              <a:rPr lang="en-US" altLang="ja-JP" sz="2600">
                <a:ea typeface="ＭＳ Ｐゴシック" panose="020B0600070205080204" pitchFamily="34" charset="-128"/>
                <a:cs typeface="Arial" panose="020B0604020202020204" pitchFamily="34" charset="0"/>
              </a:rPr>
              <a:t>º </a:t>
            </a:r>
            <a:r>
              <a:rPr lang="es-CL" altLang="ja-JP" sz="3000">
                <a:ea typeface="ＭＳ Ｐゴシック" panose="020B0600070205080204" pitchFamily="34" charset="-128"/>
              </a:rPr>
              <a:t>C </a:t>
            </a:r>
            <a:endParaRPr lang="en-US" altLang="es-MX" sz="3000">
              <a:ea typeface="ＭＳ Ｐゴシック" panose="020B0600070205080204" pitchFamily="34" charset="-128"/>
            </a:endParaRPr>
          </a:p>
        </p:txBody>
      </p:sp>
    </p:spTree>
    <p:extLst>
      <p:ext uri="{BB962C8B-B14F-4D97-AF65-F5344CB8AC3E}">
        <p14:creationId xmlns:p14="http://schemas.microsoft.com/office/powerpoint/2010/main" val="5238298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dissolve">
                                      <p:cBhvr>
                                        <p:cTn id="7" dur="500"/>
                                        <p:tgtEl>
                                          <p:spTgt spid="2242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4259">
                                            <p:txEl>
                                              <p:pRg st="1" end="1"/>
                                            </p:txEl>
                                          </p:spTgt>
                                        </p:tgtEl>
                                        <p:attrNameLst>
                                          <p:attrName>style.visibility</p:attrName>
                                        </p:attrNameLst>
                                      </p:cBhvr>
                                      <p:to>
                                        <p:strVal val="visible"/>
                                      </p:to>
                                    </p:set>
                                    <p:animEffect transition="in" filter="dissolve">
                                      <p:cBhvr>
                                        <p:cTn id="12" dur="500"/>
                                        <p:tgtEl>
                                          <p:spTgt spid="2242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4259">
                                            <p:txEl>
                                              <p:pRg st="2" end="2"/>
                                            </p:txEl>
                                          </p:spTgt>
                                        </p:tgtEl>
                                        <p:attrNameLst>
                                          <p:attrName>style.visibility</p:attrName>
                                        </p:attrNameLst>
                                      </p:cBhvr>
                                      <p:to>
                                        <p:strVal val="visible"/>
                                      </p:to>
                                    </p:set>
                                    <p:animEffect transition="in" filter="dissolve">
                                      <p:cBhvr>
                                        <p:cTn id="17" dur="500"/>
                                        <p:tgtEl>
                                          <p:spTgt spid="2242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4259">
                                            <p:txEl>
                                              <p:pRg st="3" end="3"/>
                                            </p:txEl>
                                          </p:spTgt>
                                        </p:tgtEl>
                                        <p:attrNameLst>
                                          <p:attrName>style.visibility</p:attrName>
                                        </p:attrNameLst>
                                      </p:cBhvr>
                                      <p:to>
                                        <p:strVal val="visible"/>
                                      </p:to>
                                    </p:set>
                                    <p:animEffect transition="in" filter="dissolve">
                                      <p:cBhvr>
                                        <p:cTn id="22" dur="500"/>
                                        <p:tgtEl>
                                          <p:spTgt spid="2242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4259">
                                            <p:txEl>
                                              <p:pRg st="4" end="4"/>
                                            </p:txEl>
                                          </p:spTgt>
                                        </p:tgtEl>
                                        <p:attrNameLst>
                                          <p:attrName>style.visibility</p:attrName>
                                        </p:attrNameLst>
                                      </p:cBhvr>
                                      <p:to>
                                        <p:strVal val="visible"/>
                                      </p:to>
                                    </p:set>
                                    <p:animEffect transition="in" filter="dissolve">
                                      <p:cBhvr>
                                        <p:cTn id="27" dur="500"/>
                                        <p:tgtEl>
                                          <p:spTgt spid="2242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43011" name="Rectangle 3"/>
          <p:cNvSpPr>
            <a:spLocks noGrp="1" noChangeArrowheads="1"/>
          </p:cNvSpPr>
          <p:nvPr>
            <p:ph type="body" sz="half" idx="1"/>
          </p:nvPr>
        </p:nvSpPr>
        <p:spPr>
          <a:xfrm>
            <a:off x="1981200" y="3284538"/>
            <a:ext cx="7499350" cy="2952750"/>
          </a:xfrm>
        </p:spPr>
        <p:txBody>
          <a:bodyPr/>
          <a:lstStyle/>
          <a:p>
            <a:r>
              <a:rPr lang="es-ES" altLang="ja-JP" sz="2800">
                <a:ea typeface="ＭＳ Ｐゴシック" panose="020B0600070205080204" pitchFamily="34" charset="-128"/>
              </a:rPr>
              <a:t>Cuándo el calor es generado o es ganado por el cuerpo más rápido de lo que se puede disipar, aparece la enfermedad por calor.</a:t>
            </a:r>
          </a:p>
        </p:txBody>
      </p:sp>
      <p:pic>
        <p:nvPicPr>
          <p:cNvPr id="43012" name="Picture 4" descr="hea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256589" y="549276"/>
            <a:ext cx="2022475" cy="2701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800594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anim calcmode="lin" valueType="num">
                                      <p:cBhvr>
                                        <p:cTn id="9" dur="500" fill="hold"/>
                                        <p:tgtEl>
                                          <p:spTgt spid="43010"/>
                                        </p:tgtEl>
                                        <p:attrNameLst>
                                          <p:attrName>style.rotation</p:attrName>
                                        </p:attrNameLst>
                                      </p:cBhvr>
                                      <p:tavLst>
                                        <p:tav tm="0">
                                          <p:val>
                                            <p:fltVal val="360"/>
                                          </p:val>
                                        </p:tav>
                                        <p:tav tm="100000">
                                          <p:val>
                                            <p:fltVal val="0"/>
                                          </p:val>
                                        </p:tav>
                                      </p:tavLst>
                                    </p:anim>
                                    <p:animEffect transition="in" filter="fade">
                                      <p:cBhvr>
                                        <p:cTn id="10" dur="500"/>
                                        <p:tgtEl>
                                          <p:spTgt spid="430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43011">
                                            <p:txEl>
                                              <p:pRg st="0" end="0"/>
                                            </p:txEl>
                                          </p:spTgt>
                                        </p:tgtEl>
                                        <p:attrNameLst>
                                          <p:attrName>style.visibility</p:attrName>
                                        </p:attrNameLst>
                                      </p:cBhvr>
                                      <p:to>
                                        <p:strVal val="visible"/>
                                      </p:to>
                                    </p:set>
                                    <p:anim calcmode="lin" valueType="num">
                                      <p:cBhvr>
                                        <p:cTn id="15" dur="500" fill="hold"/>
                                        <p:tgtEl>
                                          <p:spTgt spid="4301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4301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4301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2" presetClass="entr" presetSubtype="6" fill="hold" nodeType="afterEffect">
                                  <p:stCondLst>
                                    <p:cond delay="0"/>
                                  </p:stCondLst>
                                  <p:childTnLst>
                                    <p:set>
                                      <p:cBhvr>
                                        <p:cTn id="21" dur="1" fill="hold">
                                          <p:stCondLst>
                                            <p:cond delay="0"/>
                                          </p:stCondLst>
                                        </p:cTn>
                                        <p:tgtEl>
                                          <p:spTgt spid="43012"/>
                                        </p:tgtEl>
                                        <p:attrNameLst>
                                          <p:attrName>style.visibility</p:attrName>
                                        </p:attrNameLst>
                                      </p:cBhvr>
                                      <p:to>
                                        <p:strVal val="visible"/>
                                      </p:to>
                                    </p:set>
                                    <p:anim calcmode="lin" valueType="num">
                                      <p:cBhvr additive="base">
                                        <p:cTn id="22" dur="500" fill="hold"/>
                                        <p:tgtEl>
                                          <p:spTgt spid="43012"/>
                                        </p:tgtEl>
                                        <p:attrNameLst>
                                          <p:attrName>ppt_x</p:attrName>
                                        </p:attrNameLst>
                                      </p:cBhvr>
                                      <p:tavLst>
                                        <p:tav tm="0">
                                          <p:val>
                                            <p:strVal val="1+#ppt_w/2"/>
                                          </p:val>
                                        </p:tav>
                                        <p:tav tm="100000">
                                          <p:val>
                                            <p:strVal val="#ppt_x"/>
                                          </p:val>
                                        </p:tav>
                                      </p:tavLst>
                                    </p:anim>
                                    <p:anim calcmode="lin" valueType="num">
                                      <p:cBhvr additive="base">
                                        <p:cTn id="23" dur="500" fill="hold"/>
                                        <p:tgtEl>
                                          <p:spTgt spid="430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1524000" y="457200"/>
            <a:ext cx="8229600" cy="1371600"/>
          </a:xfrm>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0180" name="Rectangle 4"/>
          <p:cNvSpPr>
            <a:spLocks noGrp="1" noChangeArrowheads="1"/>
          </p:cNvSpPr>
          <p:nvPr>
            <p:ph type="body" idx="4294967295"/>
          </p:nvPr>
        </p:nvSpPr>
        <p:spPr>
          <a:xfrm>
            <a:off x="1992313" y="1628776"/>
            <a:ext cx="8229600" cy="1592263"/>
          </a:xfrm>
        </p:spPr>
        <p:txBody>
          <a:bodyPr/>
          <a:lstStyle/>
          <a:p>
            <a:r>
              <a:rPr lang="es-ES" altLang="ja-JP">
                <a:ea typeface="ＭＳ Ｐゴシック" panose="020B0600070205080204" pitchFamily="34" charset="-128"/>
              </a:rPr>
              <a:t>La transferencia de calor de un cuerpo a otro ocurre por los siguientes 4 mecanismos:</a:t>
            </a:r>
            <a:endParaRPr lang="en-US" altLang="es-MX"/>
          </a:p>
        </p:txBody>
      </p:sp>
      <p:sp>
        <p:nvSpPr>
          <p:cNvPr id="50181" name="Rectangle 5"/>
          <p:cNvSpPr>
            <a:spLocks noChangeArrowheads="1"/>
          </p:cNvSpPr>
          <p:nvPr/>
        </p:nvSpPr>
        <p:spPr bwMode="auto">
          <a:xfrm>
            <a:off x="1558925" y="3716339"/>
            <a:ext cx="575945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buFontTx/>
              <a:buChar char="•"/>
            </a:pPr>
            <a:r>
              <a:rPr lang="es-ES" altLang="ja-JP" sz="3200" b="1">
                <a:ea typeface="ＭＳ Ｐゴシック" panose="020B0600070205080204" pitchFamily="34" charset="-128"/>
              </a:rPr>
              <a:t>Conducción</a:t>
            </a:r>
          </a:p>
          <a:p>
            <a:pPr lvl="1">
              <a:buFontTx/>
              <a:buChar char="•"/>
            </a:pPr>
            <a:r>
              <a:rPr lang="es-ES" altLang="ja-JP" sz="3200" b="1">
                <a:ea typeface="ＭＳ Ｐゴシック" panose="020B0600070205080204" pitchFamily="34" charset="-128"/>
              </a:rPr>
              <a:t>Convección</a:t>
            </a:r>
          </a:p>
          <a:p>
            <a:pPr lvl="1">
              <a:buFontTx/>
              <a:buChar char="•"/>
            </a:pPr>
            <a:r>
              <a:rPr lang="es-ES" altLang="ja-JP" sz="3200" b="1">
                <a:ea typeface="ＭＳ Ｐゴシック" panose="020B0600070205080204" pitchFamily="34" charset="-128"/>
              </a:rPr>
              <a:t>Radiación</a:t>
            </a:r>
          </a:p>
          <a:p>
            <a:pPr lvl="1">
              <a:buFontTx/>
              <a:buChar char="•"/>
            </a:pPr>
            <a:r>
              <a:rPr lang="es-ES" altLang="ja-JP" sz="3200" b="1">
                <a:ea typeface="ＭＳ Ｐゴシック" panose="020B0600070205080204" pitchFamily="34" charset="-128"/>
              </a:rPr>
              <a:t>Evaporación</a:t>
            </a:r>
            <a:endParaRPr lang="en-US" altLang="es-MX" sz="3200" b="1"/>
          </a:p>
        </p:txBody>
      </p:sp>
    </p:spTree>
    <p:extLst>
      <p:ext uri="{BB962C8B-B14F-4D97-AF65-F5344CB8AC3E}">
        <p14:creationId xmlns:p14="http://schemas.microsoft.com/office/powerpoint/2010/main" val="33637866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50181"/>
                                        </p:tgtEl>
                                        <p:attrNameLst>
                                          <p:attrName>style.visibility</p:attrName>
                                        </p:attrNameLst>
                                      </p:cBhvr>
                                      <p:to>
                                        <p:strVal val="visible"/>
                                      </p:to>
                                    </p:set>
                                    <p:animEffect transition="in" filter="wipe(up)">
                                      <p:cBhvr>
                                        <p:cTn id="11" dur="500"/>
                                        <p:tgtEl>
                                          <p:spTgt spid="50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build="p"/>
      <p:bldP spid="50181"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1203" name="Rectangle 3"/>
          <p:cNvSpPr>
            <a:spLocks noGrp="1" noChangeArrowheads="1"/>
          </p:cNvSpPr>
          <p:nvPr>
            <p:ph type="body" sz="half" idx="1"/>
          </p:nvPr>
        </p:nvSpPr>
        <p:spPr>
          <a:xfrm>
            <a:off x="1981200" y="1981200"/>
            <a:ext cx="4402138" cy="3886200"/>
          </a:xfrm>
        </p:spPr>
        <p:txBody>
          <a:bodyPr/>
          <a:lstStyle/>
          <a:p>
            <a:r>
              <a:rPr lang="es-ES" altLang="ja-JP" sz="2800" b="1">
                <a:ea typeface="ＭＳ Ｐゴシック" panose="020B0600070205080204" pitchFamily="34" charset="-128"/>
              </a:rPr>
              <a:t>Conducción: </a:t>
            </a:r>
            <a:r>
              <a:rPr lang="es-ES" altLang="ja-JP" sz="2800">
                <a:ea typeface="ＭＳ Ｐゴシック" panose="020B0600070205080204" pitchFamily="34" charset="-128"/>
              </a:rPr>
              <a:t>es la transferencia de calor mediante el contacto físico</a:t>
            </a:r>
          </a:p>
          <a:p>
            <a:pPr lvl="1"/>
            <a:r>
              <a:rPr lang="es-ES" altLang="ja-JP" sz="2400">
                <a:ea typeface="ＭＳ Ｐゴシック" panose="020B0600070205080204" pitchFamily="34" charset="-128"/>
              </a:rPr>
              <a:t>Explica el 2% de la pérdida de calor del cuerpo.</a:t>
            </a:r>
            <a:endParaRPr lang="es-ES" altLang="ja-JP" sz="2400" b="1">
              <a:ea typeface="ＭＳ Ｐゴシック" panose="020B0600070205080204" pitchFamily="34" charset="-128"/>
            </a:endParaRPr>
          </a:p>
        </p:txBody>
      </p:sp>
      <p:pic>
        <p:nvPicPr>
          <p:cNvPr id="51208" name="Picture 8"/>
          <p:cNvPicPr>
            <a:picLocks noGrp="1" noChangeAspect="1" noChangeArrowheads="1"/>
          </p:cNvPicPr>
          <p:nvPr>
            <p:ph sz="quarter" idx="3"/>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l="2892"/>
          <a:stretch>
            <a:fillRect/>
          </a:stretch>
        </p:blipFill>
        <p:spPr>
          <a:xfrm>
            <a:off x="5448300" y="1844676"/>
            <a:ext cx="4851400" cy="4240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819553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51208"/>
                                        </p:tgtEl>
                                        <p:attrNameLst>
                                          <p:attrName>style.visibility</p:attrName>
                                        </p:attrNameLst>
                                      </p:cBhvr>
                                      <p:to>
                                        <p:strVal val="visible"/>
                                      </p:to>
                                    </p:set>
                                    <p:animEffect transition="in" filter="fade">
                                      <p:cBhvr>
                                        <p:cTn id="12" dur="1000"/>
                                        <p:tgtEl>
                                          <p:spTgt spid="51208"/>
                                        </p:tgtEl>
                                      </p:cBhvr>
                                    </p:animEffect>
                                    <p:anim calcmode="lin" valueType="num">
                                      <p:cBhvr>
                                        <p:cTn id="13" dur="1000" fill="hold"/>
                                        <p:tgtEl>
                                          <p:spTgt spid="51208"/>
                                        </p:tgtEl>
                                        <p:attrNameLst>
                                          <p:attrName>ppt_x</p:attrName>
                                        </p:attrNameLst>
                                      </p:cBhvr>
                                      <p:tavLst>
                                        <p:tav tm="0">
                                          <p:val>
                                            <p:strVal val="#ppt_x"/>
                                          </p:val>
                                        </p:tav>
                                        <p:tav tm="100000">
                                          <p:val>
                                            <p:strVal val="#ppt_x"/>
                                          </p:val>
                                        </p:tav>
                                      </p:tavLst>
                                    </p:anim>
                                    <p:anim calcmode="lin" valueType="num">
                                      <p:cBhvr>
                                        <p:cTn id="14" dur="1000" fill="hold"/>
                                        <p:tgtEl>
                                          <p:spTgt spid="5120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51203">
                                            <p:txEl>
                                              <p:pRg st="1" end="1"/>
                                            </p:txEl>
                                          </p:spTgt>
                                        </p:tgtEl>
                                        <p:attrNameLst>
                                          <p:attrName>style.visibility</p:attrName>
                                        </p:attrNameLst>
                                      </p:cBhvr>
                                      <p:to>
                                        <p:strVal val="visible"/>
                                      </p:to>
                                    </p:set>
                                    <p:animEffect transition="in" filter="wipe(up)">
                                      <p:cBhvr>
                                        <p:cTn id="19"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1524000" y="457200"/>
            <a:ext cx="8229600" cy="1371600"/>
          </a:xfrm>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3251" name="Rectangle 3"/>
          <p:cNvSpPr>
            <a:spLocks noGrp="1" noChangeArrowheads="1"/>
          </p:cNvSpPr>
          <p:nvPr>
            <p:ph type="body" sz="half" idx="4294967295"/>
          </p:nvPr>
        </p:nvSpPr>
        <p:spPr>
          <a:xfrm>
            <a:off x="1774826" y="1981200"/>
            <a:ext cx="5616575" cy="4400550"/>
          </a:xfrm>
        </p:spPr>
        <p:txBody>
          <a:bodyPr/>
          <a:lstStyle/>
          <a:p>
            <a:pPr>
              <a:lnSpc>
                <a:spcPct val="90000"/>
              </a:lnSpc>
            </a:pPr>
            <a:r>
              <a:rPr lang="es-ES" altLang="ja-JP" sz="2800" b="1">
                <a:ea typeface="ＭＳ Ｐゴシック" panose="020B0600070205080204" pitchFamily="34" charset="-128"/>
              </a:rPr>
              <a:t>Convección: </a:t>
            </a:r>
            <a:r>
              <a:rPr lang="es-ES" altLang="ja-JP" sz="2800">
                <a:ea typeface="ＭＳ Ｐゴシック" panose="020B0600070205080204" pitchFamily="34" charset="-128"/>
              </a:rPr>
              <a:t>es la transferencia del calor del cuerpo al aire y el vapor de agua que rodean el cuerpo</a:t>
            </a:r>
          </a:p>
          <a:p>
            <a:pPr lvl="1">
              <a:lnSpc>
                <a:spcPct val="90000"/>
              </a:lnSpc>
            </a:pPr>
            <a:r>
              <a:rPr lang="es-ES" altLang="ja-JP" sz="2400">
                <a:ea typeface="ＭＳ Ｐゴシック" panose="020B0600070205080204" pitchFamily="34" charset="-128"/>
              </a:rPr>
              <a:t>Explica el 10% de la pérdida del calor del cuerpo. </a:t>
            </a:r>
          </a:p>
          <a:p>
            <a:pPr>
              <a:lnSpc>
                <a:spcPct val="90000"/>
              </a:lnSpc>
            </a:pPr>
            <a:r>
              <a:rPr lang="es-ES" altLang="ja-JP" sz="2800">
                <a:ea typeface="ＭＳ Ｐゴシック" panose="020B0600070205080204" pitchFamily="34" charset="-128"/>
              </a:rPr>
              <a:t>Cuándo temperatura ambiental excede la temperatura del cuerpo, el cuerpo gana energía calórica. </a:t>
            </a:r>
            <a:endParaRPr lang="es-ES" altLang="ja-JP" sz="2800" b="1">
              <a:ea typeface="ＭＳ Ｐゴシック" panose="020B0600070205080204" pitchFamily="34" charset="-128"/>
            </a:endParaRPr>
          </a:p>
        </p:txBody>
      </p:sp>
      <p:pic>
        <p:nvPicPr>
          <p:cNvPr id="53253" name="Picture 5" descr="illustration"/>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7104064" y="1341438"/>
            <a:ext cx="3203575" cy="2438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1531098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1000"/>
                                        <p:tgtEl>
                                          <p:spTgt spid="53251">
                                            <p:txEl>
                                              <p:pRg st="0" end="0"/>
                                            </p:txEl>
                                          </p:spTgt>
                                        </p:tgtEl>
                                      </p:cBhvr>
                                    </p:animEffect>
                                    <p:anim calcmode="lin" valueType="num">
                                      <p:cBhvr>
                                        <p:cTn id="8" dur="10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32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3253"/>
                                        </p:tgtEl>
                                        <p:attrNameLst>
                                          <p:attrName>style.visibility</p:attrName>
                                        </p:attrNameLst>
                                      </p:cBhvr>
                                      <p:to>
                                        <p:strVal val="visible"/>
                                      </p:to>
                                    </p:set>
                                    <p:anim calcmode="lin" valueType="num">
                                      <p:cBhvr>
                                        <p:cTn id="14" dur="500" fill="hold"/>
                                        <p:tgtEl>
                                          <p:spTgt spid="53253"/>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3253"/>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3253"/>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3253"/>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53251">
                                            <p:txEl>
                                              <p:pRg st="1" end="1"/>
                                            </p:txEl>
                                          </p:spTgt>
                                        </p:tgtEl>
                                        <p:attrNameLst>
                                          <p:attrName>style.visibility</p:attrName>
                                        </p:attrNameLst>
                                      </p:cBhvr>
                                      <p:to>
                                        <p:strVal val="visible"/>
                                      </p:to>
                                    </p:set>
                                    <p:animEffect transition="in" filter="fade">
                                      <p:cBhvr>
                                        <p:cTn id="22" dur="1000"/>
                                        <p:tgtEl>
                                          <p:spTgt spid="53251">
                                            <p:txEl>
                                              <p:pRg st="1" end="1"/>
                                            </p:txEl>
                                          </p:spTgt>
                                        </p:tgtEl>
                                      </p:cBhvr>
                                    </p:animEffect>
                                    <p:anim calcmode="lin" valueType="num">
                                      <p:cBhvr>
                                        <p:cTn id="23" dur="10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32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53251">
                                            <p:txEl>
                                              <p:pRg st="2" end="2"/>
                                            </p:txEl>
                                          </p:spTgt>
                                        </p:tgtEl>
                                        <p:attrNameLst>
                                          <p:attrName>style.visibility</p:attrName>
                                        </p:attrNameLst>
                                      </p:cBhvr>
                                      <p:to>
                                        <p:strVal val="visible"/>
                                      </p:to>
                                    </p:set>
                                    <p:animEffect transition="in" filter="fade">
                                      <p:cBhvr>
                                        <p:cTn id="29" dur="1000"/>
                                        <p:tgtEl>
                                          <p:spTgt spid="53251">
                                            <p:txEl>
                                              <p:pRg st="2" end="2"/>
                                            </p:txEl>
                                          </p:spTgt>
                                        </p:tgtEl>
                                      </p:cBhvr>
                                    </p:animEffect>
                                    <p:anim calcmode="lin" valueType="num">
                                      <p:cBhvr>
                                        <p:cTn id="30" dur="10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32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2227" name="Rectangle 3"/>
          <p:cNvSpPr>
            <a:spLocks noGrp="1" noChangeArrowheads="1"/>
          </p:cNvSpPr>
          <p:nvPr>
            <p:ph type="body" sz="half" idx="1"/>
          </p:nvPr>
        </p:nvSpPr>
        <p:spPr/>
        <p:txBody>
          <a:bodyPr/>
          <a:lstStyle/>
          <a:p>
            <a:r>
              <a:rPr lang="es-ES" altLang="ja-JP" sz="2800" b="1">
                <a:ea typeface="ＭＳ Ｐゴシック" panose="020B0600070205080204" pitchFamily="34" charset="-128"/>
              </a:rPr>
              <a:t>Radiación: </a:t>
            </a:r>
            <a:r>
              <a:rPr lang="es-ES" altLang="ja-JP" sz="2800">
                <a:ea typeface="ＭＳ Ｐゴシック" panose="020B0600070205080204" pitchFamily="34" charset="-128"/>
              </a:rPr>
              <a:t>es la transferencia del calor ondas vía electromagnéticas</a:t>
            </a:r>
          </a:p>
          <a:p>
            <a:pPr lvl="1"/>
            <a:r>
              <a:rPr lang="es-ES" altLang="ja-JP" sz="2400">
                <a:ea typeface="ＭＳ Ｐゴシック" panose="020B0600070205080204" pitchFamily="34" charset="-128"/>
              </a:rPr>
              <a:t>Explica la mayoría (65%) de las disipaciones del calor</a:t>
            </a:r>
          </a:p>
        </p:txBody>
      </p:sp>
      <p:pic>
        <p:nvPicPr>
          <p:cNvPr id="52231" name="Picture 7" descr="Picture 014"/>
          <p:cNvPicPr>
            <a:picLocks noGrp="1" noChangeAspect="1" noChangeArrowheads="1"/>
          </p:cNvPicPr>
          <p:nvPr>
            <p:ph sz="quarter" idx="3"/>
          </p:nvPr>
        </p:nvPicPr>
        <p:blipFill>
          <a:blip r:embed="rId2" cstate="print">
            <a:extLst>
              <a:ext uri="{28A0092B-C50C-407E-A947-70E740481C1C}">
                <a14:useLocalDpi xmlns:a14="http://schemas.microsoft.com/office/drawing/2010/main" val="0"/>
              </a:ext>
            </a:extLst>
          </a:blip>
          <a:srcRect/>
          <a:stretch>
            <a:fillRect/>
          </a:stretch>
        </p:blipFill>
        <p:spPr>
          <a:xfrm>
            <a:off x="6096001" y="2332039"/>
            <a:ext cx="4348163" cy="3260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296608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lide(fromBottom)">
                                      <p:cBhvr>
                                        <p:cTn id="7" dur="500">
                                          <p:stCondLst>
                                            <p:cond delay="0"/>
                                          </p:stCondLst>
                                        </p:cTn>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52231"/>
                                        </p:tgtEl>
                                        <p:attrNameLst>
                                          <p:attrName>style.visibility</p:attrName>
                                        </p:attrNameLst>
                                      </p:cBhvr>
                                      <p:to>
                                        <p:strVal val="visible"/>
                                      </p:to>
                                    </p:set>
                                    <p:anim calcmode="lin" valueType="num">
                                      <p:cBhvr>
                                        <p:cTn id="12" dur="500" fill="hold"/>
                                        <p:tgtEl>
                                          <p:spTgt spid="52231"/>
                                        </p:tgtEl>
                                        <p:attrNameLst>
                                          <p:attrName>ppt_w</p:attrName>
                                        </p:attrNameLst>
                                      </p:cBhvr>
                                      <p:tavLst>
                                        <p:tav tm="0">
                                          <p:val>
                                            <p:fltVal val="0"/>
                                          </p:val>
                                        </p:tav>
                                        <p:tav tm="100000">
                                          <p:val>
                                            <p:strVal val="#ppt_w"/>
                                          </p:val>
                                        </p:tav>
                                      </p:tavLst>
                                    </p:anim>
                                    <p:anim calcmode="lin" valueType="num">
                                      <p:cBhvr>
                                        <p:cTn id="13" dur="500" fill="hold"/>
                                        <p:tgtEl>
                                          <p:spTgt spid="52231"/>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52227">
                                            <p:txEl>
                                              <p:pRg st="1" end="1"/>
                                            </p:txEl>
                                          </p:spTgt>
                                        </p:tgtEl>
                                        <p:attrNameLst>
                                          <p:attrName>style.visibility</p:attrName>
                                        </p:attrNameLst>
                                      </p:cBhvr>
                                      <p:to>
                                        <p:strVal val="visible"/>
                                      </p:to>
                                    </p:set>
                                    <p:animEffect transition="in" filter="slide(fromBottom)">
                                      <p:cBhvr>
                                        <p:cTn id="18" dur="500">
                                          <p:stCondLst>
                                            <p:cond delay="0"/>
                                          </p:stCondLst>
                                        </p:cTn>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4275" name="Rectangle 3"/>
          <p:cNvSpPr>
            <a:spLocks noGrp="1" noChangeArrowheads="1"/>
          </p:cNvSpPr>
          <p:nvPr>
            <p:ph type="body" idx="1"/>
          </p:nvPr>
        </p:nvSpPr>
        <p:spPr/>
        <p:txBody>
          <a:bodyPr/>
          <a:lstStyle/>
          <a:p>
            <a:r>
              <a:rPr lang="es-ES" altLang="ja-JP" b="1">
                <a:ea typeface="ＭＳ Ｐゴシック" panose="020B0600070205080204" pitchFamily="34" charset="-128"/>
              </a:rPr>
              <a:t>Evaporación: </a:t>
            </a:r>
            <a:r>
              <a:rPr lang="es-ES" altLang="ja-JP">
                <a:ea typeface="ＭＳ Ｐゴシック" panose="020B0600070205080204" pitchFamily="34" charset="-128"/>
              </a:rPr>
              <a:t>es la transferencia del calor por la transformación de un líquido en vapor</a:t>
            </a:r>
          </a:p>
          <a:p>
            <a:pPr lvl="1"/>
            <a:r>
              <a:rPr lang="es-ES" altLang="ja-JP">
                <a:ea typeface="ＭＳ Ｐゴシック" panose="020B0600070205080204" pitchFamily="34" charset="-128"/>
              </a:rPr>
              <a:t>Explica el 30% de la pérdida del calor del cuerpo.</a:t>
            </a:r>
            <a:endParaRPr lang="en-US" altLang="es-MX"/>
          </a:p>
        </p:txBody>
      </p:sp>
    </p:spTree>
    <p:extLst>
      <p:ext uri="{BB962C8B-B14F-4D97-AF65-F5344CB8AC3E}">
        <p14:creationId xmlns:p14="http://schemas.microsoft.com/office/powerpoint/2010/main" val="20774531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427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rev="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9603" y="640882"/>
            <a:ext cx="10128041" cy="4871276"/>
          </a:xfrm>
        </p:spPr>
        <p:txBody>
          <a:bodyPr/>
          <a:lstStyle/>
          <a:p>
            <a:pPr fontAlgn="base"/>
            <a:r>
              <a:rPr lang="es-MX" dirty="0"/>
              <a:t>La fisiopatología debe de ser considerada como un pilar fundamental para establecer en forma precisa un diagnóstico clínico.</a:t>
            </a:r>
          </a:p>
          <a:p>
            <a:pPr fontAlgn="base"/>
            <a:r>
              <a:rPr lang="es-MX" dirty="0"/>
              <a:t>A pesar de la existencia de diversos textos sobre fisiología, fisiopatología y semiología, existe aún en los alumnos una gran dificultad para integrar sus conocimientos básicos al campo clínico lo cual repercute en su aprendizaje. Esta situación nos ha llevado a proponer un texto diferente en el cual, a través de un análisis </a:t>
            </a:r>
            <a:r>
              <a:rPr lang="es-MX" dirty="0" err="1"/>
              <a:t>fisiopatogénico</a:t>
            </a:r>
            <a:r>
              <a:rPr lang="es-MX" dirty="0"/>
              <a:t> profundo de los diferentes signos y síntomas de casos clínicos, el alumno puede ir integrando de acuerdo a la evolución del paciente el conocimiento básico al aspecto clínico hasta llegar al diagnóstico de la patología pero con una explicación precisa de lo que le está sucediendo al paciente y no sólo el simple reconocimiento por definición de los signos y síntomas.</a:t>
            </a:r>
          </a:p>
          <a:p>
            <a:endParaRPr lang="es-MX" dirty="0"/>
          </a:p>
        </p:txBody>
      </p:sp>
    </p:spTree>
    <p:extLst>
      <p:ext uri="{BB962C8B-B14F-4D97-AF65-F5344CB8AC3E}">
        <p14:creationId xmlns:p14="http://schemas.microsoft.com/office/powerpoint/2010/main" val="2070697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8372" name="Rectangle 4"/>
          <p:cNvSpPr>
            <a:spLocks noGrp="1" noChangeArrowheads="1"/>
          </p:cNvSpPr>
          <p:nvPr>
            <p:ph type="body" idx="1"/>
          </p:nvPr>
        </p:nvSpPr>
        <p:spPr/>
        <p:txBody>
          <a:bodyPr/>
          <a:lstStyle/>
          <a:p>
            <a:pPr>
              <a:lnSpc>
                <a:spcPct val="90000"/>
              </a:lnSpc>
              <a:buFont typeface="Wingdings" panose="05000000000000000000" pitchFamily="2" charset="2"/>
              <a:buNone/>
            </a:pPr>
            <a:r>
              <a:rPr lang="es-ES" altLang="ja-JP">
                <a:ea typeface="ＭＳ Ｐゴシック" panose="020B0600070205080204" pitchFamily="34" charset="-128"/>
              </a:rPr>
              <a:t>Inicialmente, el cuerpo procura bajar la temperatura interna corporal con:</a:t>
            </a:r>
          </a:p>
          <a:p>
            <a:pPr>
              <a:lnSpc>
                <a:spcPct val="90000"/>
              </a:lnSpc>
            </a:pPr>
            <a:r>
              <a:rPr lang="es-ES" altLang="ja-JP">
                <a:ea typeface="ＭＳ Ｐゴシック" panose="020B0600070205080204" pitchFamily="34" charset="-128"/>
              </a:rPr>
              <a:t>redistribución del flujo sanguíneo con vaso-dilatación periférica</a:t>
            </a:r>
          </a:p>
          <a:p>
            <a:pPr>
              <a:lnSpc>
                <a:spcPct val="90000"/>
              </a:lnSpc>
            </a:pPr>
            <a:r>
              <a:rPr lang="es-ES" altLang="ja-JP">
                <a:ea typeface="ＭＳ Ｐゴシック" panose="020B0600070205080204" pitchFamily="34" charset="-128"/>
              </a:rPr>
              <a:t>vasoconstricción del territorio esplacnico</a:t>
            </a:r>
            <a:r>
              <a:rPr lang="es-ES" altLang="ja-JP" sz="2800">
                <a:ea typeface="ＭＳ Ｐゴシック" panose="020B0600070205080204" pitchFamily="34" charset="-128"/>
              </a:rPr>
              <a:t> </a:t>
            </a:r>
          </a:p>
        </p:txBody>
      </p:sp>
    </p:spTree>
    <p:extLst>
      <p:ext uri="{BB962C8B-B14F-4D97-AF65-F5344CB8AC3E}">
        <p14:creationId xmlns:p14="http://schemas.microsoft.com/office/powerpoint/2010/main" val="38378865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Effect transition="in" filter="fade">
                                      <p:cBhvr>
                                        <p:cTn id="7" dur="500"/>
                                        <p:tgtEl>
                                          <p:spTgt spid="58372">
                                            <p:txEl>
                                              <p:pRg st="0" end="0"/>
                                            </p:txEl>
                                          </p:spTgt>
                                        </p:tgtEl>
                                      </p:cBhvr>
                                    </p:animEffect>
                                    <p:anim calcmode="lin" valueType="num">
                                      <p:cBhvr>
                                        <p:cTn id="8" dur="500" fill="hold"/>
                                        <p:tgtEl>
                                          <p:spTgt spid="5837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8372">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8372">
                                            <p:txEl>
                                              <p:pRg st="1" end="1"/>
                                            </p:txEl>
                                          </p:spTgt>
                                        </p:tgtEl>
                                        <p:attrNameLst>
                                          <p:attrName>style.visibility</p:attrName>
                                        </p:attrNameLst>
                                      </p:cBhvr>
                                      <p:to>
                                        <p:strVal val="visible"/>
                                      </p:to>
                                    </p:set>
                                    <p:animEffect transition="in" filter="fade">
                                      <p:cBhvr>
                                        <p:cTn id="14" dur="500"/>
                                        <p:tgtEl>
                                          <p:spTgt spid="58372">
                                            <p:txEl>
                                              <p:pRg st="1" end="1"/>
                                            </p:txEl>
                                          </p:spTgt>
                                        </p:tgtEl>
                                      </p:cBhvr>
                                    </p:animEffect>
                                    <p:anim calcmode="lin" valueType="num">
                                      <p:cBhvr>
                                        <p:cTn id="15" dur="500" fill="hold"/>
                                        <p:tgtEl>
                                          <p:spTgt spid="5837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58372">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58372">
                                            <p:txEl>
                                              <p:pRg st="2" end="2"/>
                                            </p:txEl>
                                          </p:spTgt>
                                        </p:tgtEl>
                                        <p:attrNameLst>
                                          <p:attrName>style.visibility</p:attrName>
                                        </p:attrNameLst>
                                      </p:cBhvr>
                                      <p:to>
                                        <p:strVal val="visible"/>
                                      </p:to>
                                    </p:set>
                                    <p:animEffect transition="in" filter="fade">
                                      <p:cBhvr>
                                        <p:cTn id="21" dur="500"/>
                                        <p:tgtEl>
                                          <p:spTgt spid="58372">
                                            <p:txEl>
                                              <p:pRg st="2" end="2"/>
                                            </p:txEl>
                                          </p:spTgt>
                                        </p:tgtEl>
                                      </p:cBhvr>
                                    </p:animEffect>
                                    <p:anim calcmode="lin" valueType="num">
                                      <p:cBhvr>
                                        <p:cTn id="22" dur="500" fill="hold"/>
                                        <p:tgtEl>
                                          <p:spTgt spid="5837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8372">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s-ES" altLang="ja-JP" b="1">
                <a:ea typeface="ＭＳ Ｐゴシック" panose="020B0600070205080204" pitchFamily="34" charset="-128"/>
              </a:rPr>
              <a:t>Presentación Clínica</a:t>
            </a:r>
            <a:r>
              <a:rPr lang="es-ES" altLang="ja-JP">
                <a:ea typeface="ＭＳ Ｐゴシック" panose="020B0600070205080204" pitchFamily="34" charset="-128"/>
              </a:rPr>
              <a:t>:</a:t>
            </a:r>
            <a:endParaRPr lang="en-US" altLang="es-MX"/>
          </a:p>
        </p:txBody>
      </p:sp>
      <p:sp>
        <p:nvSpPr>
          <p:cNvPr id="65540" name="Rectangle 4"/>
          <p:cNvSpPr>
            <a:spLocks noGrp="1" noChangeArrowheads="1"/>
          </p:cNvSpPr>
          <p:nvPr>
            <p:ph type="body" idx="1"/>
          </p:nvPr>
        </p:nvSpPr>
        <p:spPr/>
        <p:txBody>
          <a:bodyPr/>
          <a:lstStyle/>
          <a:p>
            <a:pPr>
              <a:buFont typeface="Wingdings" panose="05000000000000000000" pitchFamily="2" charset="2"/>
              <a:buNone/>
            </a:pPr>
            <a:r>
              <a:rPr lang="en-US" altLang="ja-JP" b="1">
                <a:ea typeface="ＭＳ Ｐゴシック" panose="020B0600070205080204" pitchFamily="34" charset="-128"/>
              </a:rPr>
              <a:t>Agotamiento por Calor </a:t>
            </a:r>
            <a:r>
              <a:rPr lang="en-US" altLang="ja-JP" sz="2000" b="1">
                <a:ea typeface="ＭＳ Ｐゴシック" panose="020B0600070205080204" pitchFamily="34" charset="-128"/>
              </a:rPr>
              <a:t>(Heat Exhaustion)</a:t>
            </a:r>
            <a:r>
              <a:rPr lang="en-US" altLang="ja-JP" b="1">
                <a:ea typeface="ＭＳ Ｐゴシック" panose="020B0600070205080204" pitchFamily="34" charset="-128"/>
              </a:rPr>
              <a:t> </a:t>
            </a:r>
            <a:endParaRPr lang="en-US" altLang="ja-JP">
              <a:ea typeface="ＭＳ Ｐゴシック" panose="020B0600070205080204" pitchFamily="34" charset="-128"/>
            </a:endParaRPr>
          </a:p>
          <a:p>
            <a:r>
              <a:rPr lang="en-US" altLang="ja-JP">
                <a:ea typeface="ＭＳ Ｐゴシック" panose="020B0600070205080204" pitchFamily="34" charset="-128"/>
              </a:rPr>
              <a:t>Temp Corporal: &lt;104</a:t>
            </a:r>
            <a:r>
              <a:rPr lang="en-US" altLang="ja-JP" sz="3000">
                <a:ea typeface="ＭＳ Ｐゴシック" panose="020B0600070205080204" pitchFamily="34" charset="-128"/>
                <a:cs typeface="Arial" panose="020B0604020202020204" pitchFamily="34" charset="0"/>
              </a:rPr>
              <a:t>º </a:t>
            </a:r>
            <a:r>
              <a:rPr lang="en-US" altLang="ja-JP">
                <a:ea typeface="ＭＳ Ｐゴシック" panose="020B0600070205080204" pitchFamily="34" charset="-128"/>
              </a:rPr>
              <a:t>F (40</a:t>
            </a:r>
            <a:r>
              <a:rPr lang="en-US" altLang="ja-JP" sz="3000">
                <a:ea typeface="ＭＳ Ｐゴシック" panose="020B0600070205080204" pitchFamily="34" charset="-128"/>
              </a:rPr>
              <a:t>º </a:t>
            </a:r>
            <a:r>
              <a:rPr lang="en-US" altLang="ja-JP">
                <a:ea typeface="ＭＳ Ｐゴシック" panose="020B0600070205080204" pitchFamily="34" charset="-128"/>
              </a:rPr>
              <a:t>C)</a:t>
            </a:r>
            <a:endParaRPr lang="fr-FR" altLang="ja-JP">
              <a:ea typeface="ＭＳ Ｐゴシック" panose="020B0600070205080204" pitchFamily="34" charset="-128"/>
            </a:endParaRPr>
          </a:p>
          <a:p>
            <a:r>
              <a:rPr lang="fr-FR" altLang="ja-JP">
                <a:ea typeface="ＭＳ Ｐゴシック" panose="020B0600070205080204" pitchFamily="34" charset="-128"/>
              </a:rPr>
              <a:t>SNC: Cefalea, fatiga, malestar, confusion, agitacion</a:t>
            </a:r>
            <a:endParaRPr lang="en-US" altLang="ja-JP">
              <a:ea typeface="ＭＳ Ｐゴシック" panose="020B0600070205080204" pitchFamily="34" charset="-128"/>
            </a:endParaRPr>
          </a:p>
          <a:p>
            <a:r>
              <a:rPr lang="en-US" altLang="ja-JP">
                <a:ea typeface="ＭＳ Ｐゴシック" panose="020B0600070205080204" pitchFamily="34" charset="-128"/>
              </a:rPr>
              <a:t>CV: Leve taquicardia, deshidratacion</a:t>
            </a:r>
          </a:p>
          <a:p>
            <a:r>
              <a:rPr lang="en-US" altLang="ja-JP">
                <a:ea typeface="ＭＳ Ｐゴシック" panose="020B0600070205080204" pitchFamily="34" charset="-128"/>
              </a:rPr>
              <a:t>Pulmonar: taquipnea</a:t>
            </a:r>
          </a:p>
          <a:p>
            <a:r>
              <a:rPr lang="en-US" altLang="ja-JP">
                <a:ea typeface="ＭＳ Ｐゴシック" panose="020B0600070205080204" pitchFamily="34" charset="-128"/>
              </a:rPr>
              <a:t>GI: nauseas, vomitos</a:t>
            </a:r>
            <a:endParaRPr lang="en-US" altLang="es-MX">
              <a:ea typeface="ＭＳ Ｐゴシック" panose="020B0600070205080204" pitchFamily="34" charset="-128"/>
            </a:endParaRPr>
          </a:p>
        </p:txBody>
      </p:sp>
    </p:spTree>
    <p:extLst>
      <p:ext uri="{BB962C8B-B14F-4D97-AF65-F5344CB8AC3E}">
        <p14:creationId xmlns:p14="http://schemas.microsoft.com/office/powerpoint/2010/main" val="369135311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p:cTn id="7" dur="1000" fill="hold"/>
                                        <p:tgtEl>
                                          <p:spTgt spid="65538"/>
                                        </p:tgtEl>
                                        <p:attrNameLst>
                                          <p:attrName>ppt_x</p:attrName>
                                        </p:attrNameLst>
                                      </p:cBhvr>
                                      <p:tavLst>
                                        <p:tav tm="0">
                                          <p:val>
                                            <p:strVal val="#ppt_x-.2"/>
                                          </p:val>
                                        </p:tav>
                                        <p:tav tm="100000">
                                          <p:val>
                                            <p:strVal val="#ppt_x"/>
                                          </p:val>
                                        </p:tav>
                                      </p:tavLst>
                                    </p:anim>
                                    <p:anim calcmode="lin" valueType="num">
                                      <p:cBhvr>
                                        <p:cTn id="8" dur="1000" fill="hold"/>
                                        <p:tgtEl>
                                          <p:spTgt spid="655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655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5540">
                                            <p:txEl>
                                              <p:pRg st="0" end="0"/>
                                            </p:txEl>
                                          </p:spTgt>
                                        </p:tgtEl>
                                        <p:attrNameLst>
                                          <p:attrName>style.visibility</p:attrName>
                                        </p:attrNameLst>
                                      </p:cBhvr>
                                      <p:to>
                                        <p:strVal val="visible"/>
                                      </p:to>
                                    </p:set>
                                    <p:animEffect transition="in" filter="fade">
                                      <p:cBhvr>
                                        <p:cTn id="14" dur="500"/>
                                        <p:tgtEl>
                                          <p:spTgt spid="65540">
                                            <p:txEl>
                                              <p:pRg st="0" end="0"/>
                                            </p:txEl>
                                          </p:spTgt>
                                        </p:tgtEl>
                                      </p:cBhvr>
                                    </p:animEffect>
                                    <p:anim calcmode="lin" valueType="num">
                                      <p:cBhvr>
                                        <p:cTn id="15" dur="500" fill="hold"/>
                                        <p:tgtEl>
                                          <p:spTgt spid="6554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5540">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5540">
                                            <p:txEl>
                                              <p:pRg st="1" end="1"/>
                                            </p:txEl>
                                          </p:spTgt>
                                        </p:tgtEl>
                                        <p:attrNameLst>
                                          <p:attrName>style.visibility</p:attrName>
                                        </p:attrNameLst>
                                      </p:cBhvr>
                                      <p:to>
                                        <p:strVal val="visible"/>
                                      </p:to>
                                    </p:set>
                                    <p:animEffect transition="in" filter="fade">
                                      <p:cBhvr>
                                        <p:cTn id="21" dur="500"/>
                                        <p:tgtEl>
                                          <p:spTgt spid="65540">
                                            <p:txEl>
                                              <p:pRg st="1" end="1"/>
                                            </p:txEl>
                                          </p:spTgt>
                                        </p:tgtEl>
                                      </p:cBhvr>
                                    </p:animEffect>
                                    <p:anim calcmode="lin" valueType="num">
                                      <p:cBhvr>
                                        <p:cTn id="22" dur="500" fill="hold"/>
                                        <p:tgtEl>
                                          <p:spTgt spid="65540">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5540">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65540">
                                            <p:txEl>
                                              <p:pRg st="2" end="2"/>
                                            </p:txEl>
                                          </p:spTgt>
                                        </p:tgtEl>
                                        <p:attrNameLst>
                                          <p:attrName>style.visibility</p:attrName>
                                        </p:attrNameLst>
                                      </p:cBhvr>
                                      <p:to>
                                        <p:strVal val="visible"/>
                                      </p:to>
                                    </p:set>
                                    <p:animEffect transition="in" filter="fade">
                                      <p:cBhvr>
                                        <p:cTn id="28" dur="500"/>
                                        <p:tgtEl>
                                          <p:spTgt spid="65540">
                                            <p:txEl>
                                              <p:pRg st="2" end="2"/>
                                            </p:txEl>
                                          </p:spTgt>
                                        </p:tgtEl>
                                      </p:cBhvr>
                                    </p:animEffect>
                                    <p:anim calcmode="lin" valueType="num">
                                      <p:cBhvr>
                                        <p:cTn id="29" dur="500" fill="hold"/>
                                        <p:tgtEl>
                                          <p:spTgt spid="65540">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5540">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65540">
                                            <p:txEl>
                                              <p:pRg st="3" end="3"/>
                                            </p:txEl>
                                          </p:spTgt>
                                        </p:tgtEl>
                                        <p:attrNameLst>
                                          <p:attrName>style.visibility</p:attrName>
                                        </p:attrNameLst>
                                      </p:cBhvr>
                                      <p:to>
                                        <p:strVal val="visible"/>
                                      </p:to>
                                    </p:set>
                                    <p:animEffect transition="in" filter="fade">
                                      <p:cBhvr>
                                        <p:cTn id="35" dur="500"/>
                                        <p:tgtEl>
                                          <p:spTgt spid="65540">
                                            <p:txEl>
                                              <p:pRg st="3" end="3"/>
                                            </p:txEl>
                                          </p:spTgt>
                                        </p:tgtEl>
                                      </p:cBhvr>
                                    </p:animEffect>
                                    <p:anim calcmode="lin" valueType="num">
                                      <p:cBhvr>
                                        <p:cTn id="36" dur="500" fill="hold"/>
                                        <p:tgtEl>
                                          <p:spTgt spid="65540">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65540">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65540">
                                            <p:txEl>
                                              <p:pRg st="4" end="4"/>
                                            </p:txEl>
                                          </p:spTgt>
                                        </p:tgtEl>
                                        <p:attrNameLst>
                                          <p:attrName>style.visibility</p:attrName>
                                        </p:attrNameLst>
                                      </p:cBhvr>
                                      <p:to>
                                        <p:strVal val="visible"/>
                                      </p:to>
                                    </p:set>
                                    <p:animEffect transition="in" filter="fade">
                                      <p:cBhvr>
                                        <p:cTn id="42" dur="500"/>
                                        <p:tgtEl>
                                          <p:spTgt spid="65540">
                                            <p:txEl>
                                              <p:pRg st="4" end="4"/>
                                            </p:txEl>
                                          </p:spTgt>
                                        </p:tgtEl>
                                      </p:cBhvr>
                                    </p:animEffect>
                                    <p:anim calcmode="lin" valueType="num">
                                      <p:cBhvr>
                                        <p:cTn id="43" dur="500" fill="hold"/>
                                        <p:tgtEl>
                                          <p:spTgt spid="65540">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65540">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65540">
                                            <p:txEl>
                                              <p:pRg st="5" end="5"/>
                                            </p:txEl>
                                          </p:spTgt>
                                        </p:tgtEl>
                                        <p:attrNameLst>
                                          <p:attrName>style.visibility</p:attrName>
                                        </p:attrNameLst>
                                      </p:cBhvr>
                                      <p:to>
                                        <p:strVal val="visible"/>
                                      </p:to>
                                    </p:set>
                                    <p:animEffect transition="in" filter="fade">
                                      <p:cBhvr>
                                        <p:cTn id="49" dur="500"/>
                                        <p:tgtEl>
                                          <p:spTgt spid="65540">
                                            <p:txEl>
                                              <p:pRg st="5" end="5"/>
                                            </p:txEl>
                                          </p:spTgt>
                                        </p:tgtEl>
                                      </p:cBhvr>
                                    </p:animEffect>
                                    <p:anim calcmode="lin" valueType="num">
                                      <p:cBhvr>
                                        <p:cTn id="50" dur="500" fill="hold"/>
                                        <p:tgtEl>
                                          <p:spTgt spid="65540">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65540">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40"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Lesiones ambientales por frio</a:t>
            </a:r>
            <a:endParaRPr lang="es-MX" dirty="0"/>
          </a:p>
        </p:txBody>
      </p:sp>
      <p:sp>
        <p:nvSpPr>
          <p:cNvPr id="3" name="Subtítulo 2"/>
          <p:cNvSpPr>
            <a:spLocks noGrp="1"/>
          </p:cNvSpPr>
          <p:nvPr>
            <p:ph type="subTitle" idx="1"/>
          </p:nvPr>
        </p:nvSpPr>
        <p:spPr/>
        <p:txBody>
          <a:bodyPr/>
          <a:lstStyle/>
          <a:p>
            <a:r>
              <a:rPr lang="es-MX" dirty="0" smtClean="0"/>
              <a:t>Mendoza Aguilar juan daniel</a:t>
            </a:r>
            <a:endParaRPr lang="es-MX" dirty="0"/>
          </a:p>
        </p:txBody>
      </p:sp>
    </p:spTree>
    <p:extLst>
      <p:ext uri="{BB962C8B-B14F-4D97-AF65-F5344CB8AC3E}">
        <p14:creationId xmlns:p14="http://schemas.microsoft.com/office/powerpoint/2010/main" val="2246372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en-US" altLang="ja-JP" sz="4000" b="1">
                <a:ea typeface="ＭＳ Ｐゴシック" panose="020B0600070205080204" pitchFamily="34" charset="-128"/>
              </a:rPr>
              <a:t>HIPOTERMIA</a:t>
            </a:r>
            <a:endParaRPr lang="en-US" altLang="es-MX" sz="4000" b="1"/>
          </a:p>
        </p:txBody>
      </p:sp>
      <p:sp>
        <p:nvSpPr>
          <p:cNvPr id="234499" name="Rectangle 3"/>
          <p:cNvSpPr>
            <a:spLocks noGrp="1" noChangeArrowheads="1"/>
          </p:cNvSpPr>
          <p:nvPr>
            <p:ph type="body" sz="half" idx="2"/>
          </p:nvPr>
        </p:nvSpPr>
        <p:spPr>
          <a:xfrm>
            <a:off x="2063750" y="1981200"/>
            <a:ext cx="8147050" cy="3886200"/>
          </a:xfrm>
        </p:spPr>
        <p:txBody>
          <a:bodyPr/>
          <a:lstStyle/>
          <a:p>
            <a:pPr>
              <a:buFont typeface="Wingdings" panose="05000000000000000000" pitchFamily="2" charset="2"/>
              <a:buNone/>
            </a:pPr>
            <a:r>
              <a:rPr lang="es-ES" altLang="ko-KR">
                <a:ea typeface="굴림" panose="020B0600000101010101" pitchFamily="34" charset="-127"/>
              </a:rPr>
              <a:t>La hipotermia es un estado potencialmente grave </a:t>
            </a:r>
          </a:p>
          <a:p>
            <a:r>
              <a:rPr lang="es-ES" altLang="ko-KR">
                <a:ea typeface="굴림" panose="020B0600000101010101" pitchFamily="34" charset="-127"/>
              </a:rPr>
              <a:t>Es imprescindible conocer e identificar precozmente, ya que una reanimación adecuada consigue buenos resultados </a:t>
            </a:r>
            <a:r>
              <a:rPr lang="es-ES" altLang="ko-KR" b="1">
                <a:effectLst>
                  <a:outerShdw blurRad="38100" dist="38100" dir="2700000" algn="tl">
                    <a:srgbClr val="C0C0C0"/>
                  </a:outerShdw>
                </a:effectLst>
                <a:ea typeface="굴림" panose="020B0600000101010101" pitchFamily="34" charset="-127"/>
              </a:rPr>
              <a:t>sin secuelas</a:t>
            </a:r>
            <a:r>
              <a:rPr lang="es-ES" altLang="ko-KR">
                <a:ea typeface="굴림" panose="020B0600000101010101" pitchFamily="34" charset="-127"/>
              </a:rPr>
              <a:t>.</a:t>
            </a:r>
          </a:p>
        </p:txBody>
      </p:sp>
    </p:spTree>
    <p:extLst>
      <p:ext uri="{BB962C8B-B14F-4D97-AF65-F5344CB8AC3E}">
        <p14:creationId xmlns:p14="http://schemas.microsoft.com/office/powerpoint/2010/main" val="194496446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wipe(down)">
                                      <p:cBhvr>
                                        <p:cTn id="7" dur="500"/>
                                        <p:tgtEl>
                                          <p:spTgt spid="234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4499">
                                            <p:txEl>
                                              <p:pRg st="1" end="1"/>
                                            </p:txEl>
                                          </p:spTgt>
                                        </p:tgtEl>
                                        <p:attrNameLst>
                                          <p:attrName>style.visibility</p:attrName>
                                        </p:attrNameLst>
                                      </p:cBhvr>
                                      <p:to>
                                        <p:strVal val="visible"/>
                                      </p:to>
                                    </p:set>
                                    <p:animEffect transition="in" filter="wipe(down)">
                                      <p:cBhvr>
                                        <p:cTn id="12" dur="500"/>
                                        <p:tgtEl>
                                          <p:spTgt spid="234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1981200" y="115888"/>
            <a:ext cx="8229600" cy="1371600"/>
          </a:xfrm>
        </p:spPr>
        <p:txBody>
          <a:bodyPr/>
          <a:lstStyle/>
          <a:p>
            <a:r>
              <a:rPr lang="en-US" altLang="ja-JP" sz="4000" b="1">
                <a:ea typeface="ＭＳ Ｐゴシック" panose="020B0600070205080204" pitchFamily="34" charset="-128"/>
              </a:rPr>
              <a:t>HIPOTERMIA</a:t>
            </a:r>
            <a:endParaRPr lang="en-US" altLang="es-MX" sz="4000" b="1"/>
          </a:p>
        </p:txBody>
      </p:sp>
      <p:sp>
        <p:nvSpPr>
          <p:cNvPr id="235523" name="Rectangle 3"/>
          <p:cNvSpPr>
            <a:spLocks noGrp="1" noChangeArrowheads="1"/>
          </p:cNvSpPr>
          <p:nvPr>
            <p:ph idx="1"/>
          </p:nvPr>
        </p:nvSpPr>
        <p:spPr>
          <a:xfrm>
            <a:off x="1981200" y="1773239"/>
            <a:ext cx="8229600" cy="4751387"/>
          </a:xfrm>
        </p:spPr>
        <p:txBody>
          <a:bodyPr/>
          <a:lstStyle/>
          <a:p>
            <a:r>
              <a:rPr lang="es-ES" altLang="ko-KR">
                <a:ea typeface="굴림" panose="020B0600000101010101" pitchFamily="34" charset="-127"/>
              </a:rPr>
              <a:t>En zonas en las que no son frecuentes temperaturas extremas</a:t>
            </a:r>
          </a:p>
          <a:p>
            <a:pPr lvl="1"/>
            <a:r>
              <a:rPr lang="es-ES" altLang="ko-KR">
                <a:ea typeface="굴림" panose="020B0600000101010101" pitchFamily="34" charset="-127"/>
              </a:rPr>
              <a:t>La mayor parte de los pacientes que acuden en hipotermia </a:t>
            </a:r>
            <a:r>
              <a:rPr lang="es-ES" altLang="ko-KR" b="1" u="sng">
                <a:ea typeface="굴림" panose="020B0600000101010101" pitchFamily="34" charset="-127"/>
              </a:rPr>
              <a:t>presentan otra patología</a:t>
            </a:r>
            <a:r>
              <a:rPr lang="es-ES" altLang="ko-KR">
                <a:ea typeface="굴림" panose="020B0600000101010101" pitchFamily="34" charset="-127"/>
              </a:rPr>
              <a:t> de base</a:t>
            </a:r>
          </a:p>
          <a:p>
            <a:pPr lvl="1"/>
            <a:r>
              <a:rPr lang="es-ES" altLang="ko-KR">
                <a:ea typeface="굴림" panose="020B0600000101010101" pitchFamily="34" charset="-127"/>
              </a:rPr>
              <a:t>Lo que hace que empeore el pronóstico, y por tanto sean más difíciles de manejar.</a:t>
            </a:r>
            <a:endParaRPr lang="en-US" altLang="es-MX"/>
          </a:p>
        </p:txBody>
      </p:sp>
    </p:spTree>
    <p:extLst>
      <p:ext uri="{BB962C8B-B14F-4D97-AF65-F5344CB8AC3E}">
        <p14:creationId xmlns:p14="http://schemas.microsoft.com/office/powerpoint/2010/main" val="1604420467"/>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dissolve">
                                      <p:cBhvr>
                                        <p:cTn id="7" dur="500"/>
                                        <p:tgtEl>
                                          <p:spTgt spid="235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dissolve">
                                      <p:cBhvr>
                                        <p:cTn id="12" dur="500"/>
                                        <p:tgtEl>
                                          <p:spTgt spid="2355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dissolve">
                                      <p:cBhvr>
                                        <p:cTn id="17" dur="500"/>
                                        <p:tgtEl>
                                          <p:spTgt spid="235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en-US" altLang="ja-JP" sz="4000" b="1">
                <a:ea typeface="ＭＳ Ｐゴシック" panose="020B0600070205080204" pitchFamily="34" charset="-128"/>
              </a:rPr>
              <a:t>HIPOTERMIA</a:t>
            </a:r>
            <a:endParaRPr lang="en-US" altLang="es-MX" sz="4000" b="1"/>
          </a:p>
        </p:txBody>
      </p:sp>
      <p:sp>
        <p:nvSpPr>
          <p:cNvPr id="236547" name="Rectangle 3"/>
          <p:cNvSpPr>
            <a:spLocks noGrp="1" noChangeArrowheads="1"/>
          </p:cNvSpPr>
          <p:nvPr>
            <p:ph type="body" sz="half" idx="1"/>
          </p:nvPr>
        </p:nvSpPr>
        <p:spPr/>
        <p:txBody>
          <a:bodyPr/>
          <a:lstStyle/>
          <a:p>
            <a:r>
              <a:rPr lang="es-ES" altLang="ko-KR">
                <a:ea typeface="굴림" panose="020B0600000101010101" pitchFamily="34" charset="-127"/>
              </a:rPr>
              <a:t>El ser humano es un organismo homeotermo, es decir, la temperatura central, cabeza y tronco, se mantiene dentro de unos límites muy estrechos 37- 37,5º C</a:t>
            </a:r>
            <a:endParaRPr lang="en-US" altLang="es-MX"/>
          </a:p>
        </p:txBody>
      </p:sp>
      <p:pic>
        <p:nvPicPr>
          <p:cNvPr id="236548" name="Picture 4" descr="hipotermia-iceman"/>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754814" y="1981200"/>
            <a:ext cx="2871787" cy="3886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77931462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36548"/>
                                        </p:tgtEl>
                                        <p:attrNameLst>
                                          <p:attrName>style.visibility</p:attrName>
                                        </p:attrNameLst>
                                      </p:cBhvr>
                                      <p:to>
                                        <p:strVal val="visible"/>
                                      </p:to>
                                    </p:set>
                                    <p:animEffect transition="in" filter="dissolve">
                                      <p:cBhvr>
                                        <p:cTn id="7" dur="500"/>
                                        <p:tgtEl>
                                          <p:spTgt spid="2365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36547">
                                            <p:txEl>
                                              <p:pRg st="0" end="0"/>
                                            </p:txEl>
                                          </p:spTgt>
                                        </p:tgtEl>
                                        <p:attrNameLst>
                                          <p:attrName>style.visibility</p:attrName>
                                        </p:attrNameLst>
                                      </p:cBhvr>
                                      <p:to>
                                        <p:strVal val="visible"/>
                                      </p:to>
                                    </p:set>
                                    <p:animEffect transition="in" filter="fade">
                                      <p:cBhvr>
                                        <p:cTn id="12" dur="800" decel="100000"/>
                                        <p:tgtEl>
                                          <p:spTgt spid="236547">
                                            <p:txEl>
                                              <p:pRg st="0" end="0"/>
                                            </p:txEl>
                                          </p:spTgt>
                                        </p:tgtEl>
                                      </p:cBhvr>
                                    </p:animEffect>
                                    <p:anim calcmode="lin" valueType="num">
                                      <p:cBhvr>
                                        <p:cTn id="13" dur="800" decel="100000" fill="hold"/>
                                        <p:tgtEl>
                                          <p:spTgt spid="236547">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236547">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236547">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36547">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36547">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1981200" y="115888"/>
            <a:ext cx="8229600" cy="1371600"/>
          </a:xfrm>
        </p:spPr>
        <p:txBody>
          <a:bodyPr/>
          <a:lstStyle/>
          <a:p>
            <a:r>
              <a:rPr lang="en-US" altLang="ja-JP" sz="4000" b="1">
                <a:ea typeface="ＭＳ Ｐゴシック" panose="020B0600070205080204" pitchFamily="34" charset="-128"/>
              </a:rPr>
              <a:t>HIPOTERMIA</a:t>
            </a:r>
            <a:endParaRPr lang="en-US" altLang="es-MX" sz="4000" b="1"/>
          </a:p>
        </p:txBody>
      </p:sp>
      <p:sp>
        <p:nvSpPr>
          <p:cNvPr id="239619" name="Rectangle 3"/>
          <p:cNvSpPr>
            <a:spLocks noGrp="1" noChangeArrowheads="1"/>
          </p:cNvSpPr>
          <p:nvPr>
            <p:ph idx="1"/>
          </p:nvPr>
        </p:nvSpPr>
        <p:spPr>
          <a:xfrm>
            <a:off x="1981200" y="1773239"/>
            <a:ext cx="8229600" cy="4751387"/>
          </a:xfrm>
        </p:spPr>
        <p:txBody>
          <a:bodyPr/>
          <a:lstStyle/>
          <a:p>
            <a:r>
              <a:rPr lang="es-ES" altLang="ko-KR">
                <a:ea typeface="굴림" panose="020B0600000101010101" pitchFamily="34" charset="-127"/>
              </a:rPr>
              <a:t>Se define la hipotermia como la disminución de la temperatura central por debajo de 35ºC, medida en recto, esófago, vejiga, tímpano o grandes vasos y se clasifican, según la temperatura, en tres niveles:</a:t>
            </a:r>
          </a:p>
          <a:p>
            <a:pPr lvl="1"/>
            <a:r>
              <a:rPr lang="es-ES" altLang="ko-KR">
                <a:ea typeface="굴림" panose="020B0600000101010101" pitchFamily="34" charset="-127"/>
              </a:rPr>
              <a:t>Leve (32º a 35ºC)</a:t>
            </a:r>
          </a:p>
          <a:p>
            <a:pPr lvl="1"/>
            <a:r>
              <a:rPr lang="es-ES" altLang="ko-KR">
                <a:ea typeface="굴림" panose="020B0600000101010101" pitchFamily="34" charset="-127"/>
              </a:rPr>
              <a:t>Moderada (28º a 32ºC)</a:t>
            </a:r>
          </a:p>
          <a:p>
            <a:pPr lvl="1"/>
            <a:r>
              <a:rPr lang="es-ES" altLang="ko-KR">
                <a:ea typeface="굴림" panose="020B0600000101010101" pitchFamily="34" charset="-127"/>
              </a:rPr>
              <a:t>Grave (&lt; 28ºC)</a:t>
            </a:r>
            <a:endParaRPr lang="en-US" altLang="ko-KR">
              <a:ea typeface="굴림" panose="020B0600000101010101" pitchFamily="34" charset="-127"/>
            </a:endParaRPr>
          </a:p>
        </p:txBody>
      </p:sp>
    </p:spTree>
    <p:extLst>
      <p:ext uri="{BB962C8B-B14F-4D97-AF65-F5344CB8AC3E}">
        <p14:creationId xmlns:p14="http://schemas.microsoft.com/office/powerpoint/2010/main" val="273194242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39619">
                                            <p:txEl>
                                              <p:pRg st="1" end="1"/>
                                            </p:txEl>
                                          </p:spTgt>
                                        </p:tgtEl>
                                        <p:attrNameLst>
                                          <p:attrName>style.visibility</p:attrName>
                                        </p:attrNameLst>
                                      </p:cBhvr>
                                      <p:to>
                                        <p:strVal val="visible"/>
                                      </p:to>
                                    </p:set>
                                    <p:animEffect transition="in" filter="dissolve">
                                      <p:cBhvr>
                                        <p:cTn id="7" dur="500"/>
                                        <p:tgtEl>
                                          <p:spTgt spid="2396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39619">
                                            <p:txEl>
                                              <p:pRg st="2" end="2"/>
                                            </p:txEl>
                                          </p:spTgt>
                                        </p:tgtEl>
                                        <p:attrNameLst>
                                          <p:attrName>style.visibility</p:attrName>
                                        </p:attrNameLst>
                                      </p:cBhvr>
                                      <p:to>
                                        <p:strVal val="visible"/>
                                      </p:to>
                                    </p:set>
                                    <p:animEffect transition="in" filter="dissolve">
                                      <p:cBhvr>
                                        <p:cTn id="12" dur="500"/>
                                        <p:tgtEl>
                                          <p:spTgt spid="2396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39619">
                                            <p:txEl>
                                              <p:pRg st="3" end="3"/>
                                            </p:txEl>
                                          </p:spTgt>
                                        </p:tgtEl>
                                        <p:attrNameLst>
                                          <p:attrName>style.visibility</p:attrName>
                                        </p:attrNameLst>
                                      </p:cBhvr>
                                      <p:to>
                                        <p:strVal val="visible"/>
                                      </p:to>
                                    </p:set>
                                    <p:animEffect transition="in" filter="dissolve">
                                      <p:cBhvr>
                                        <p:cTn id="17" dur="500"/>
                                        <p:tgtEl>
                                          <p:spTgt spid="2396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1774825" y="457200"/>
            <a:ext cx="8229600" cy="1371600"/>
          </a:xfrm>
        </p:spPr>
        <p:txBody>
          <a:bodyPr/>
          <a:lstStyle/>
          <a:p>
            <a:r>
              <a:rPr lang="en-US" altLang="ja-JP" sz="4000" b="1">
                <a:ea typeface="ＭＳ Ｐゴシック" panose="020B0600070205080204" pitchFamily="34" charset="-128"/>
              </a:rPr>
              <a:t>HIPOTERMIA</a:t>
            </a:r>
            <a:endParaRPr lang="en-US" altLang="es-MX" sz="4000" b="1"/>
          </a:p>
        </p:txBody>
      </p:sp>
      <p:pic>
        <p:nvPicPr>
          <p:cNvPr id="240645" name="Picture 5"/>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1847851" y="2535239"/>
            <a:ext cx="4176713" cy="37734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240649" name="Group 9"/>
          <p:cNvGrpSpPr>
            <a:grpSpLocks/>
          </p:cNvGrpSpPr>
          <p:nvPr/>
        </p:nvGrpSpPr>
        <p:grpSpPr bwMode="auto">
          <a:xfrm>
            <a:off x="5124451" y="908051"/>
            <a:ext cx="5508625" cy="4132263"/>
            <a:chOff x="2268" y="572"/>
            <a:chExt cx="3470" cy="2603"/>
          </a:xfrm>
        </p:grpSpPr>
        <p:pic>
          <p:nvPicPr>
            <p:cNvPr id="240644" name="Picture 4" descr="DSC048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 y="572"/>
              <a:ext cx="3470" cy="26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0647" name="Rectangle 7"/>
            <p:cNvSpPr>
              <a:spLocks noChangeArrowheads="1"/>
            </p:cNvSpPr>
            <p:nvPr/>
          </p:nvSpPr>
          <p:spPr bwMode="auto">
            <a:xfrm>
              <a:off x="5012" y="2931"/>
              <a:ext cx="61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ltLang="ko-KR" b="1">
                  <a:solidFill>
                    <a:schemeClr val="bg1"/>
                  </a:solidFill>
                  <a:effectLst>
                    <a:outerShdw blurRad="38100" dist="38100" dir="2700000" algn="tl">
                      <a:srgbClr val="C0C0C0"/>
                    </a:outerShdw>
                  </a:effectLst>
                  <a:ea typeface="굴림" panose="020B0600000101010101" pitchFamily="34" charset="-127"/>
                </a:rPr>
                <a:t>26,8 </a:t>
              </a:r>
              <a:r>
                <a:rPr lang="en-US" altLang="ja-JP" b="1">
                  <a:solidFill>
                    <a:schemeClr val="bg1"/>
                  </a:solidFill>
                  <a:effectLst>
                    <a:outerShdw blurRad="38100" dist="38100" dir="2700000" algn="tl">
                      <a:srgbClr val="C0C0C0"/>
                    </a:outerShdw>
                  </a:effectLst>
                  <a:ea typeface="굴림" panose="020B0600000101010101" pitchFamily="34" charset="-127"/>
                </a:rPr>
                <a:t>º C </a:t>
              </a:r>
              <a:endParaRPr lang="en-US" altLang="es-MX" b="1">
                <a:solidFill>
                  <a:schemeClr val="bg1"/>
                </a:solidFill>
                <a:effectLst>
                  <a:outerShdw blurRad="38100" dist="38100" dir="2700000" algn="tl">
                    <a:srgbClr val="C0C0C0"/>
                  </a:outerShdw>
                </a:effectLst>
                <a:ea typeface="굴림" panose="020B0600000101010101" pitchFamily="34" charset="-127"/>
              </a:endParaRPr>
            </a:p>
          </p:txBody>
        </p:sp>
      </p:grpSp>
    </p:spTree>
    <p:extLst>
      <p:ext uri="{BB962C8B-B14F-4D97-AF65-F5344CB8AC3E}">
        <p14:creationId xmlns:p14="http://schemas.microsoft.com/office/powerpoint/2010/main" val="3191370713"/>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0645"/>
                                        </p:tgtEl>
                                        <p:attrNameLst>
                                          <p:attrName>style.visibility</p:attrName>
                                        </p:attrNameLst>
                                      </p:cBhvr>
                                      <p:to>
                                        <p:strVal val="visible"/>
                                      </p:to>
                                    </p:set>
                                    <p:animEffect transition="in" filter="dissolve">
                                      <p:cBhvr>
                                        <p:cTn id="7" dur="500"/>
                                        <p:tgtEl>
                                          <p:spTgt spid="240645"/>
                                        </p:tgtEl>
                                      </p:cBhvr>
                                    </p:animEffect>
                                  </p:childTnLst>
                                </p:cTn>
                              </p:par>
                              <p:par>
                                <p:cTn id="8" presetID="47" presetClass="entr" presetSubtype="0" fill="hold" nodeType="withEffect">
                                  <p:stCondLst>
                                    <p:cond delay="0"/>
                                  </p:stCondLst>
                                  <p:childTnLst>
                                    <p:set>
                                      <p:cBhvr>
                                        <p:cTn id="9" dur="1" fill="hold">
                                          <p:stCondLst>
                                            <p:cond delay="0"/>
                                          </p:stCondLst>
                                        </p:cTn>
                                        <p:tgtEl>
                                          <p:spTgt spid="240649"/>
                                        </p:tgtEl>
                                        <p:attrNameLst>
                                          <p:attrName>style.visibility</p:attrName>
                                        </p:attrNameLst>
                                      </p:cBhvr>
                                      <p:to>
                                        <p:strVal val="visible"/>
                                      </p:to>
                                    </p:set>
                                    <p:animEffect transition="in" filter="fade">
                                      <p:cBhvr>
                                        <p:cTn id="10" dur="1000"/>
                                        <p:tgtEl>
                                          <p:spTgt spid="240649"/>
                                        </p:tgtEl>
                                      </p:cBhvr>
                                    </p:animEffect>
                                    <p:anim calcmode="lin" valueType="num">
                                      <p:cBhvr>
                                        <p:cTn id="11" dur="1000" fill="hold"/>
                                        <p:tgtEl>
                                          <p:spTgt spid="240649"/>
                                        </p:tgtEl>
                                        <p:attrNameLst>
                                          <p:attrName>ppt_x</p:attrName>
                                        </p:attrNameLst>
                                      </p:cBhvr>
                                      <p:tavLst>
                                        <p:tav tm="0">
                                          <p:val>
                                            <p:strVal val="#ppt_x"/>
                                          </p:val>
                                        </p:tav>
                                        <p:tav tm="100000">
                                          <p:val>
                                            <p:strVal val="#ppt_x"/>
                                          </p:val>
                                        </p:tav>
                                      </p:tavLst>
                                    </p:anim>
                                    <p:anim calcmode="lin" valueType="num">
                                      <p:cBhvr>
                                        <p:cTn id="12" dur="1000" fill="hold"/>
                                        <p:tgtEl>
                                          <p:spTgt spid="2406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1981200" y="115888"/>
            <a:ext cx="8229600" cy="1371600"/>
          </a:xfrm>
        </p:spPr>
        <p:txBody>
          <a:bodyPr/>
          <a:lstStyle/>
          <a:p>
            <a:r>
              <a:rPr lang="en-US" altLang="ja-JP" sz="4000" b="1">
                <a:ea typeface="ＭＳ Ｐゴシック" panose="020B0600070205080204" pitchFamily="34" charset="-128"/>
              </a:rPr>
              <a:t>HIPOTERMIA</a:t>
            </a:r>
            <a:endParaRPr lang="en-US" altLang="es-MX" sz="4000" b="1"/>
          </a:p>
        </p:txBody>
      </p:sp>
      <p:sp>
        <p:nvSpPr>
          <p:cNvPr id="237571" name="Rectangle 3"/>
          <p:cNvSpPr>
            <a:spLocks noGrp="1" noChangeArrowheads="1"/>
          </p:cNvSpPr>
          <p:nvPr>
            <p:ph idx="1"/>
          </p:nvPr>
        </p:nvSpPr>
        <p:spPr>
          <a:xfrm>
            <a:off x="1981200" y="1773239"/>
            <a:ext cx="8229600" cy="4751387"/>
          </a:xfrm>
        </p:spPr>
        <p:txBody>
          <a:bodyPr/>
          <a:lstStyle/>
          <a:p>
            <a:pPr>
              <a:buFont typeface="Wingdings" panose="05000000000000000000" pitchFamily="2" charset="2"/>
              <a:buNone/>
            </a:pPr>
            <a:r>
              <a:rPr lang="es-ES" altLang="ko-KR">
                <a:ea typeface="굴림" panose="020B0600000101010101" pitchFamily="34" charset="-127"/>
              </a:rPr>
              <a:t>Cuando un paciente se encuentra en situación de hipotermia es debido a que los sistemas de regulación</a:t>
            </a:r>
          </a:p>
          <a:p>
            <a:r>
              <a:rPr lang="es-ES" altLang="ko-KR">
                <a:ea typeface="굴림" panose="020B0600000101010101" pitchFamily="34" charset="-127"/>
              </a:rPr>
              <a:t>Están alterados</a:t>
            </a:r>
          </a:p>
          <a:p>
            <a:r>
              <a:rPr lang="es-ES" altLang="ko-KR">
                <a:ea typeface="굴림" panose="020B0600000101010101" pitchFamily="34" charset="-127"/>
              </a:rPr>
              <a:t>No han sido capaces de mantener la temperatura corporal. </a:t>
            </a:r>
          </a:p>
        </p:txBody>
      </p:sp>
    </p:spTree>
    <p:extLst>
      <p:ext uri="{BB962C8B-B14F-4D97-AF65-F5344CB8AC3E}">
        <p14:creationId xmlns:p14="http://schemas.microsoft.com/office/powerpoint/2010/main" val="318569907"/>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Effect transition="in" filter="fade">
                                      <p:cBhvr>
                                        <p:cTn id="7" dur="800" decel="100000"/>
                                        <p:tgtEl>
                                          <p:spTgt spid="237571">
                                            <p:txEl>
                                              <p:pRg st="0" end="0"/>
                                            </p:txEl>
                                          </p:spTgt>
                                        </p:tgtEl>
                                      </p:cBhvr>
                                    </p:animEffect>
                                    <p:anim calcmode="lin" valueType="num">
                                      <p:cBhvr>
                                        <p:cTn id="8" dur="800" decel="100000" fill="hold"/>
                                        <p:tgtEl>
                                          <p:spTgt spid="23757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757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757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757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757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nodeType="clickEffect">
                                  <p:stCondLst>
                                    <p:cond delay="0"/>
                                  </p:stCondLst>
                                  <p:childTnLst>
                                    <p:set>
                                      <p:cBhvr>
                                        <p:cTn id="16" dur="1" fill="hold">
                                          <p:stCondLst>
                                            <p:cond delay="0"/>
                                          </p:stCondLst>
                                        </p:cTn>
                                        <p:tgtEl>
                                          <p:spTgt spid="237571">
                                            <p:txEl>
                                              <p:pRg st="1" end="1"/>
                                            </p:txEl>
                                          </p:spTgt>
                                        </p:tgtEl>
                                        <p:attrNameLst>
                                          <p:attrName>style.visibility</p:attrName>
                                        </p:attrNameLst>
                                      </p:cBhvr>
                                      <p:to>
                                        <p:strVal val="visible"/>
                                      </p:to>
                                    </p:set>
                                    <p:animEffect transition="in" filter="fade">
                                      <p:cBhvr>
                                        <p:cTn id="17" dur="800" decel="100000"/>
                                        <p:tgtEl>
                                          <p:spTgt spid="237571">
                                            <p:txEl>
                                              <p:pRg st="1" end="1"/>
                                            </p:txEl>
                                          </p:spTgt>
                                        </p:tgtEl>
                                      </p:cBhvr>
                                    </p:animEffect>
                                    <p:anim calcmode="lin" valueType="num">
                                      <p:cBhvr>
                                        <p:cTn id="18" dur="800" decel="100000" fill="hold"/>
                                        <p:tgtEl>
                                          <p:spTgt spid="237571">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7571">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7571">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7571">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7571">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nodeType="clickEffect">
                                  <p:stCondLst>
                                    <p:cond delay="0"/>
                                  </p:stCondLst>
                                  <p:childTnLst>
                                    <p:set>
                                      <p:cBhvr>
                                        <p:cTn id="26" dur="1" fill="hold">
                                          <p:stCondLst>
                                            <p:cond delay="0"/>
                                          </p:stCondLst>
                                        </p:cTn>
                                        <p:tgtEl>
                                          <p:spTgt spid="237571">
                                            <p:txEl>
                                              <p:pRg st="2" end="2"/>
                                            </p:txEl>
                                          </p:spTgt>
                                        </p:tgtEl>
                                        <p:attrNameLst>
                                          <p:attrName>style.visibility</p:attrName>
                                        </p:attrNameLst>
                                      </p:cBhvr>
                                      <p:to>
                                        <p:strVal val="visible"/>
                                      </p:to>
                                    </p:set>
                                    <p:animEffect transition="in" filter="fade">
                                      <p:cBhvr>
                                        <p:cTn id="27" dur="800" decel="100000"/>
                                        <p:tgtEl>
                                          <p:spTgt spid="237571">
                                            <p:txEl>
                                              <p:pRg st="2" end="2"/>
                                            </p:txEl>
                                          </p:spTgt>
                                        </p:tgtEl>
                                      </p:cBhvr>
                                    </p:animEffect>
                                    <p:anim calcmode="lin" valueType="num">
                                      <p:cBhvr>
                                        <p:cTn id="28" dur="800" decel="100000" fill="hold"/>
                                        <p:tgtEl>
                                          <p:spTgt spid="237571">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7571">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7571">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7571">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7571">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1981200" y="115888"/>
            <a:ext cx="8229600" cy="1371600"/>
          </a:xfrm>
        </p:spPr>
        <p:txBody>
          <a:bodyPr/>
          <a:lstStyle/>
          <a:p>
            <a:r>
              <a:rPr lang="en-US" altLang="ja-JP" sz="4000" b="1">
                <a:ea typeface="ＭＳ Ｐゴシック" panose="020B0600070205080204" pitchFamily="34" charset="-128"/>
              </a:rPr>
              <a:t>HIPOTERMIA</a:t>
            </a:r>
            <a:endParaRPr lang="en-US" altLang="es-MX" sz="4000" b="1"/>
          </a:p>
        </p:txBody>
      </p:sp>
      <p:sp>
        <p:nvSpPr>
          <p:cNvPr id="238595" name="Rectangle 3"/>
          <p:cNvSpPr>
            <a:spLocks noGrp="1" noChangeArrowheads="1"/>
          </p:cNvSpPr>
          <p:nvPr>
            <p:ph idx="1"/>
          </p:nvPr>
        </p:nvSpPr>
        <p:spPr>
          <a:xfrm>
            <a:off x="1981200" y="1773239"/>
            <a:ext cx="8229600" cy="4751387"/>
          </a:xfrm>
        </p:spPr>
        <p:txBody>
          <a:bodyPr/>
          <a:lstStyle/>
          <a:p>
            <a:r>
              <a:rPr lang="es-ES" altLang="ko-KR">
                <a:ea typeface="굴림" panose="020B0600000101010101" pitchFamily="34" charset="-127"/>
              </a:rPr>
              <a:t>Se clasifica, por tanto la hipotermia, según el mecanismo en: </a:t>
            </a:r>
            <a:endParaRPr lang="en-US" altLang="ko-KR">
              <a:ea typeface="굴림" panose="020B0600000101010101" pitchFamily="34" charset="-127"/>
            </a:endParaRPr>
          </a:p>
          <a:p>
            <a:pPr lvl="1"/>
            <a:r>
              <a:rPr lang="es-ES" altLang="ko-KR">
                <a:ea typeface="굴림" panose="020B0600000101010101" pitchFamily="34" charset="-127"/>
              </a:rPr>
              <a:t>Hipotermia inducida.</a:t>
            </a:r>
            <a:br>
              <a:rPr lang="es-ES" altLang="ko-KR">
                <a:ea typeface="굴림" panose="020B0600000101010101" pitchFamily="34" charset="-127"/>
              </a:rPr>
            </a:br>
            <a:r>
              <a:rPr lang="es-ES" altLang="ko-KR">
                <a:ea typeface="굴림" panose="020B0600000101010101" pitchFamily="34" charset="-127"/>
              </a:rPr>
              <a:t>Aquella provocada con fines terapéuticos.</a:t>
            </a:r>
            <a:endParaRPr lang="en-US" altLang="ja-JP">
              <a:ea typeface="ＭＳ Ｐゴシック" panose="020B0600070205080204" pitchFamily="34" charset="-128"/>
            </a:endParaRPr>
          </a:p>
          <a:p>
            <a:pPr lvl="1"/>
            <a:r>
              <a:rPr lang="es-ES" altLang="ko-KR">
                <a:ea typeface="굴림" panose="020B0600000101010101" pitchFamily="34" charset="-127"/>
              </a:rPr>
              <a:t>Hipotermia accidental secundaria o urbana. </a:t>
            </a:r>
            <a:br>
              <a:rPr lang="es-ES" altLang="ko-KR">
                <a:ea typeface="굴림" panose="020B0600000101010101" pitchFamily="34" charset="-127"/>
              </a:rPr>
            </a:br>
            <a:r>
              <a:rPr lang="es-ES" altLang="ko-KR">
                <a:ea typeface="굴림" panose="020B0600000101010101" pitchFamily="34" charset="-127"/>
              </a:rPr>
              <a:t>Se produce exposición al frío en pacientes susceptibles debido a ingesta de alcohol, fármacos depresores del SNC o edad avanzada. </a:t>
            </a:r>
            <a:endParaRPr lang="en-US" altLang="ja-JP">
              <a:ea typeface="ＭＳ Ｐゴシック" panose="020B0600070205080204" pitchFamily="34" charset="-128"/>
            </a:endParaRPr>
          </a:p>
          <a:p>
            <a:pPr lvl="1"/>
            <a:r>
              <a:rPr lang="es-ES" altLang="ko-KR">
                <a:ea typeface="굴림" panose="020B0600000101010101" pitchFamily="34" charset="-127"/>
              </a:rPr>
              <a:t>Hipotermias por lesión del centro termorregulador.</a:t>
            </a:r>
            <a:endParaRPr lang="en-US" altLang="ja-JP">
              <a:ea typeface="ＭＳ Ｐゴシック" panose="020B0600070205080204" pitchFamily="34" charset="-128"/>
            </a:endParaRPr>
          </a:p>
          <a:p>
            <a:pPr lvl="1"/>
            <a:r>
              <a:rPr lang="es-ES" altLang="ko-KR">
                <a:ea typeface="굴림" panose="020B0600000101010101" pitchFamily="34" charset="-127"/>
              </a:rPr>
              <a:t>Hipotermias por menor producción de calor.</a:t>
            </a:r>
            <a:endParaRPr lang="en-US" altLang="ko-KR">
              <a:ea typeface="굴림" panose="020B0600000101010101" pitchFamily="34" charset="-127"/>
            </a:endParaRPr>
          </a:p>
        </p:txBody>
      </p:sp>
    </p:spTree>
    <p:extLst>
      <p:ext uri="{BB962C8B-B14F-4D97-AF65-F5344CB8AC3E}">
        <p14:creationId xmlns:p14="http://schemas.microsoft.com/office/powerpoint/2010/main" val="823765985"/>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8595">
                                            <p:txEl>
                                              <p:pRg st="1" end="1"/>
                                            </p:txEl>
                                          </p:spTgt>
                                        </p:tgtEl>
                                        <p:attrNameLst>
                                          <p:attrName>style.visibility</p:attrName>
                                        </p:attrNameLst>
                                      </p:cBhvr>
                                      <p:to>
                                        <p:strVal val="visible"/>
                                      </p:to>
                                    </p:set>
                                    <p:animEffect transition="in" filter="wipe(left)">
                                      <p:cBhvr>
                                        <p:cTn id="7" dur="500"/>
                                        <p:tgtEl>
                                          <p:spTgt spid="2385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38595">
                                            <p:txEl>
                                              <p:pRg st="2" end="2"/>
                                            </p:txEl>
                                          </p:spTgt>
                                        </p:tgtEl>
                                        <p:attrNameLst>
                                          <p:attrName>style.visibility</p:attrName>
                                        </p:attrNameLst>
                                      </p:cBhvr>
                                      <p:to>
                                        <p:strVal val="visible"/>
                                      </p:to>
                                    </p:set>
                                    <p:animEffect transition="in" filter="wipe(left)">
                                      <p:cBhvr>
                                        <p:cTn id="12" dur="500"/>
                                        <p:tgtEl>
                                          <p:spTgt spid="2385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38595">
                                            <p:txEl>
                                              <p:pRg st="3" end="3"/>
                                            </p:txEl>
                                          </p:spTgt>
                                        </p:tgtEl>
                                        <p:attrNameLst>
                                          <p:attrName>style.visibility</p:attrName>
                                        </p:attrNameLst>
                                      </p:cBhvr>
                                      <p:to>
                                        <p:strVal val="visible"/>
                                      </p:to>
                                    </p:set>
                                    <p:animEffect transition="in" filter="wipe(left)">
                                      <p:cBhvr>
                                        <p:cTn id="17" dur="500"/>
                                        <p:tgtEl>
                                          <p:spTgt spid="23859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38595">
                                            <p:txEl>
                                              <p:pRg st="4" end="4"/>
                                            </p:txEl>
                                          </p:spTgt>
                                        </p:tgtEl>
                                        <p:attrNameLst>
                                          <p:attrName>style.visibility</p:attrName>
                                        </p:attrNameLst>
                                      </p:cBhvr>
                                      <p:to>
                                        <p:strVal val="visible"/>
                                      </p:to>
                                    </p:set>
                                    <p:animEffect transition="in" filter="wipe(left)">
                                      <p:cBhvr>
                                        <p:cTn id="22" dur="500"/>
                                        <p:tgtEl>
                                          <p:spTgt spid="2385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Bases de la propedéutica medicina</a:t>
            </a:r>
            <a:br>
              <a:rPr lang="es-MX" dirty="0" smtClean="0"/>
            </a:br>
            <a:endParaRPr lang="es-MX" dirty="0"/>
          </a:p>
        </p:txBody>
      </p:sp>
      <p:sp>
        <p:nvSpPr>
          <p:cNvPr id="3" name="Subtítulo 2"/>
          <p:cNvSpPr>
            <a:spLocks noGrp="1"/>
          </p:cNvSpPr>
          <p:nvPr>
            <p:ph type="subTitle" idx="1"/>
          </p:nvPr>
        </p:nvSpPr>
        <p:spPr/>
        <p:txBody>
          <a:bodyPr/>
          <a:lstStyle/>
          <a:p>
            <a:r>
              <a:rPr lang="es-MX" dirty="0" smtClean="0"/>
              <a:t>Mendoza AGUILAR JUAN DANIEL</a:t>
            </a:r>
            <a:endParaRPr lang="es-MX" dirty="0"/>
          </a:p>
        </p:txBody>
      </p:sp>
    </p:spTree>
    <p:extLst>
      <p:ext uri="{BB962C8B-B14F-4D97-AF65-F5344CB8AC3E}">
        <p14:creationId xmlns:p14="http://schemas.microsoft.com/office/powerpoint/2010/main" val="1623719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altLang="ja-JP" sz="4000" b="1">
                <a:ea typeface="ＭＳ Ｐゴシック" panose="020B0600070205080204" pitchFamily="34" charset="-128"/>
              </a:rPr>
              <a:t>HIPOTERMIA</a:t>
            </a:r>
            <a:endParaRPr lang="en-US" altLang="es-MX" sz="4000" b="1"/>
          </a:p>
        </p:txBody>
      </p:sp>
      <p:sp>
        <p:nvSpPr>
          <p:cNvPr id="262147" name="Rectangle 3"/>
          <p:cNvSpPr>
            <a:spLocks noGrp="1" noChangeArrowheads="1"/>
          </p:cNvSpPr>
          <p:nvPr>
            <p:ph type="body" sz="half" idx="1"/>
          </p:nvPr>
        </p:nvSpPr>
        <p:spPr>
          <a:xfrm>
            <a:off x="1981201" y="1484314"/>
            <a:ext cx="7859713" cy="4752975"/>
          </a:xfrm>
        </p:spPr>
        <p:txBody>
          <a:bodyPr/>
          <a:lstStyle/>
          <a:p>
            <a:pPr>
              <a:lnSpc>
                <a:spcPct val="90000"/>
              </a:lnSpc>
              <a:buFont typeface="Wingdings" panose="05000000000000000000" pitchFamily="2" charset="2"/>
              <a:buNone/>
            </a:pPr>
            <a:r>
              <a:rPr lang="es-ES" altLang="ko-KR" sz="2400">
                <a:ea typeface="굴림" panose="020B0600000101010101" pitchFamily="34" charset="-127"/>
              </a:rPr>
              <a:t> </a:t>
            </a:r>
            <a:r>
              <a:rPr lang="es-ES" altLang="ko-KR">
                <a:ea typeface="굴림" panose="020B0600000101010101" pitchFamily="34" charset="-127"/>
              </a:rPr>
              <a:t>Un pacientes con temperatura corporal inferior a 30ºC presenta un aspecto similar a la muerte:</a:t>
            </a:r>
          </a:p>
          <a:p>
            <a:pPr>
              <a:lnSpc>
                <a:spcPct val="90000"/>
              </a:lnSpc>
            </a:pPr>
            <a:r>
              <a:rPr lang="es-ES" altLang="ko-KR">
                <a:ea typeface="굴림" panose="020B0600000101010101" pitchFamily="34" charset="-127"/>
              </a:rPr>
              <a:t>Frialdad</a:t>
            </a:r>
          </a:p>
          <a:p>
            <a:pPr>
              <a:lnSpc>
                <a:spcPct val="90000"/>
              </a:lnSpc>
            </a:pPr>
            <a:r>
              <a:rPr lang="es-ES" altLang="ko-KR">
                <a:ea typeface="굴림" panose="020B0600000101010101" pitchFamily="34" charset="-127"/>
              </a:rPr>
              <a:t>Hipotonía</a:t>
            </a:r>
          </a:p>
          <a:p>
            <a:pPr>
              <a:lnSpc>
                <a:spcPct val="90000"/>
              </a:lnSpc>
            </a:pPr>
            <a:r>
              <a:rPr lang="es-ES" altLang="ko-KR">
                <a:ea typeface="굴림" panose="020B0600000101010101" pitchFamily="34" charset="-127"/>
              </a:rPr>
              <a:t>Midriasis</a:t>
            </a:r>
          </a:p>
          <a:p>
            <a:pPr>
              <a:lnSpc>
                <a:spcPct val="90000"/>
              </a:lnSpc>
            </a:pPr>
            <a:r>
              <a:rPr lang="es-ES" altLang="ko-KR">
                <a:ea typeface="굴림" panose="020B0600000101010101" pitchFamily="34" charset="-127"/>
              </a:rPr>
              <a:t>Presión arterial indetectable</a:t>
            </a:r>
          </a:p>
          <a:p>
            <a:pPr>
              <a:lnSpc>
                <a:spcPct val="90000"/>
              </a:lnSpc>
            </a:pPr>
            <a:endParaRPr lang="es-ES" altLang="ko-KR">
              <a:ea typeface="굴림" panose="020B0600000101010101" pitchFamily="34" charset="-127"/>
            </a:endParaRPr>
          </a:p>
          <a:p>
            <a:pPr>
              <a:lnSpc>
                <a:spcPct val="90000"/>
              </a:lnSpc>
              <a:buFont typeface="Wingdings" panose="05000000000000000000" pitchFamily="2" charset="2"/>
              <a:buNone/>
            </a:pPr>
            <a:r>
              <a:rPr lang="es-ES" altLang="ko-KR" b="1">
                <a:ea typeface="굴림" panose="020B0600000101010101" pitchFamily="34" charset="-127"/>
              </a:rPr>
              <a:t>Sin embargo, tras una reanimación adecuada, no presenta secuelas.</a:t>
            </a:r>
            <a:endParaRPr lang="en-US" altLang="ko-KR" b="1">
              <a:ea typeface="굴림" panose="020B0600000101010101" pitchFamily="34" charset="-127"/>
            </a:endParaRPr>
          </a:p>
        </p:txBody>
      </p:sp>
    </p:spTree>
    <p:extLst>
      <p:ext uri="{BB962C8B-B14F-4D97-AF65-F5344CB8AC3E}">
        <p14:creationId xmlns:p14="http://schemas.microsoft.com/office/powerpoint/2010/main" val="272681944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animEffect transition="in" filter="fade">
                                      <p:cBhvr>
                                        <p:cTn id="7" dur="800" decel="100000"/>
                                        <p:tgtEl>
                                          <p:spTgt spid="262147">
                                            <p:txEl>
                                              <p:pRg st="0" end="0"/>
                                            </p:txEl>
                                          </p:spTgt>
                                        </p:tgtEl>
                                      </p:cBhvr>
                                    </p:animEffect>
                                    <p:anim calcmode="lin" valueType="num">
                                      <p:cBhvr>
                                        <p:cTn id="8" dur="800" decel="100000" fill="hold"/>
                                        <p:tgtEl>
                                          <p:spTgt spid="26214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6214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6214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6214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6214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nodeType="clickEffect">
                                  <p:stCondLst>
                                    <p:cond delay="0"/>
                                  </p:stCondLst>
                                  <p:childTnLst>
                                    <p:set>
                                      <p:cBhvr>
                                        <p:cTn id="16" dur="1" fill="hold">
                                          <p:stCondLst>
                                            <p:cond delay="0"/>
                                          </p:stCondLst>
                                        </p:cTn>
                                        <p:tgtEl>
                                          <p:spTgt spid="262147">
                                            <p:txEl>
                                              <p:pRg st="1" end="1"/>
                                            </p:txEl>
                                          </p:spTgt>
                                        </p:tgtEl>
                                        <p:attrNameLst>
                                          <p:attrName>style.visibility</p:attrName>
                                        </p:attrNameLst>
                                      </p:cBhvr>
                                      <p:to>
                                        <p:strVal val="visible"/>
                                      </p:to>
                                    </p:set>
                                    <p:animEffect transition="in" filter="fade">
                                      <p:cBhvr>
                                        <p:cTn id="17" dur="800" decel="100000"/>
                                        <p:tgtEl>
                                          <p:spTgt spid="262147">
                                            <p:txEl>
                                              <p:pRg st="1" end="1"/>
                                            </p:txEl>
                                          </p:spTgt>
                                        </p:tgtEl>
                                      </p:cBhvr>
                                    </p:animEffect>
                                    <p:anim calcmode="lin" valueType="num">
                                      <p:cBhvr>
                                        <p:cTn id="18" dur="800" decel="100000" fill="hold"/>
                                        <p:tgtEl>
                                          <p:spTgt spid="262147">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62147">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62147">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62147">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62147">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nodeType="clickEffect">
                                  <p:stCondLst>
                                    <p:cond delay="0"/>
                                  </p:stCondLst>
                                  <p:childTnLst>
                                    <p:set>
                                      <p:cBhvr>
                                        <p:cTn id="26" dur="1" fill="hold">
                                          <p:stCondLst>
                                            <p:cond delay="0"/>
                                          </p:stCondLst>
                                        </p:cTn>
                                        <p:tgtEl>
                                          <p:spTgt spid="262147">
                                            <p:txEl>
                                              <p:pRg st="2" end="2"/>
                                            </p:txEl>
                                          </p:spTgt>
                                        </p:tgtEl>
                                        <p:attrNameLst>
                                          <p:attrName>style.visibility</p:attrName>
                                        </p:attrNameLst>
                                      </p:cBhvr>
                                      <p:to>
                                        <p:strVal val="visible"/>
                                      </p:to>
                                    </p:set>
                                    <p:animEffect transition="in" filter="fade">
                                      <p:cBhvr>
                                        <p:cTn id="27" dur="800" decel="100000"/>
                                        <p:tgtEl>
                                          <p:spTgt spid="262147">
                                            <p:txEl>
                                              <p:pRg st="2" end="2"/>
                                            </p:txEl>
                                          </p:spTgt>
                                        </p:tgtEl>
                                      </p:cBhvr>
                                    </p:animEffect>
                                    <p:anim calcmode="lin" valueType="num">
                                      <p:cBhvr>
                                        <p:cTn id="28" dur="800" decel="100000" fill="hold"/>
                                        <p:tgtEl>
                                          <p:spTgt spid="262147">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62147">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62147">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62147">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62147">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nodeType="clickEffect">
                                  <p:stCondLst>
                                    <p:cond delay="0"/>
                                  </p:stCondLst>
                                  <p:childTnLst>
                                    <p:set>
                                      <p:cBhvr>
                                        <p:cTn id="36" dur="1" fill="hold">
                                          <p:stCondLst>
                                            <p:cond delay="0"/>
                                          </p:stCondLst>
                                        </p:cTn>
                                        <p:tgtEl>
                                          <p:spTgt spid="262147">
                                            <p:txEl>
                                              <p:pRg st="3" end="3"/>
                                            </p:txEl>
                                          </p:spTgt>
                                        </p:tgtEl>
                                        <p:attrNameLst>
                                          <p:attrName>style.visibility</p:attrName>
                                        </p:attrNameLst>
                                      </p:cBhvr>
                                      <p:to>
                                        <p:strVal val="visible"/>
                                      </p:to>
                                    </p:set>
                                    <p:animEffect transition="in" filter="fade">
                                      <p:cBhvr>
                                        <p:cTn id="37" dur="800" decel="100000"/>
                                        <p:tgtEl>
                                          <p:spTgt spid="262147">
                                            <p:txEl>
                                              <p:pRg st="3" end="3"/>
                                            </p:txEl>
                                          </p:spTgt>
                                        </p:tgtEl>
                                      </p:cBhvr>
                                    </p:animEffect>
                                    <p:anim calcmode="lin" valueType="num">
                                      <p:cBhvr>
                                        <p:cTn id="38" dur="800" decel="100000" fill="hold"/>
                                        <p:tgtEl>
                                          <p:spTgt spid="262147">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62147">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62147">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62147">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62147">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0" presetClass="entr" presetSubtype="0" fill="hold" nodeType="clickEffect">
                                  <p:stCondLst>
                                    <p:cond delay="0"/>
                                  </p:stCondLst>
                                  <p:childTnLst>
                                    <p:set>
                                      <p:cBhvr>
                                        <p:cTn id="46" dur="1" fill="hold">
                                          <p:stCondLst>
                                            <p:cond delay="0"/>
                                          </p:stCondLst>
                                        </p:cTn>
                                        <p:tgtEl>
                                          <p:spTgt spid="262147">
                                            <p:txEl>
                                              <p:pRg st="4" end="4"/>
                                            </p:txEl>
                                          </p:spTgt>
                                        </p:tgtEl>
                                        <p:attrNameLst>
                                          <p:attrName>style.visibility</p:attrName>
                                        </p:attrNameLst>
                                      </p:cBhvr>
                                      <p:to>
                                        <p:strVal val="visible"/>
                                      </p:to>
                                    </p:set>
                                    <p:animEffect transition="in" filter="fade">
                                      <p:cBhvr>
                                        <p:cTn id="47" dur="800" decel="100000"/>
                                        <p:tgtEl>
                                          <p:spTgt spid="262147">
                                            <p:txEl>
                                              <p:pRg st="4" end="4"/>
                                            </p:txEl>
                                          </p:spTgt>
                                        </p:tgtEl>
                                      </p:cBhvr>
                                    </p:animEffect>
                                    <p:anim calcmode="lin" valueType="num">
                                      <p:cBhvr>
                                        <p:cTn id="48" dur="800" decel="100000" fill="hold"/>
                                        <p:tgtEl>
                                          <p:spTgt spid="262147">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62147">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62147">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62147">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62147">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30" presetClass="entr" presetSubtype="0" fill="hold" nodeType="clickEffect">
                                  <p:stCondLst>
                                    <p:cond delay="0"/>
                                  </p:stCondLst>
                                  <p:childTnLst>
                                    <p:set>
                                      <p:cBhvr>
                                        <p:cTn id="56" dur="1" fill="hold">
                                          <p:stCondLst>
                                            <p:cond delay="0"/>
                                          </p:stCondLst>
                                        </p:cTn>
                                        <p:tgtEl>
                                          <p:spTgt spid="262147">
                                            <p:txEl>
                                              <p:pRg st="6" end="6"/>
                                            </p:txEl>
                                          </p:spTgt>
                                        </p:tgtEl>
                                        <p:attrNameLst>
                                          <p:attrName>style.visibility</p:attrName>
                                        </p:attrNameLst>
                                      </p:cBhvr>
                                      <p:to>
                                        <p:strVal val="visible"/>
                                      </p:to>
                                    </p:set>
                                    <p:animEffect transition="in" filter="fade">
                                      <p:cBhvr>
                                        <p:cTn id="57" dur="800" decel="100000"/>
                                        <p:tgtEl>
                                          <p:spTgt spid="262147">
                                            <p:txEl>
                                              <p:pRg st="6" end="6"/>
                                            </p:txEl>
                                          </p:spTgt>
                                        </p:tgtEl>
                                      </p:cBhvr>
                                    </p:animEffect>
                                    <p:anim calcmode="lin" valueType="num">
                                      <p:cBhvr>
                                        <p:cTn id="58" dur="800" decel="100000" fill="hold"/>
                                        <p:tgtEl>
                                          <p:spTgt spid="262147">
                                            <p:txEl>
                                              <p:pRg st="6" end="6"/>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262147">
                                            <p:txEl>
                                              <p:pRg st="6" end="6"/>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262147">
                                            <p:txEl>
                                              <p:pRg st="6" end="6"/>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262147">
                                            <p:txEl>
                                              <p:pRg st="6" end="6"/>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262147">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1981200" y="115888"/>
            <a:ext cx="8229600" cy="1371600"/>
          </a:xfrm>
        </p:spPr>
        <p:txBody>
          <a:bodyPr/>
          <a:lstStyle/>
          <a:p>
            <a:r>
              <a:rPr lang="en-US" altLang="ja-JP" sz="4000" b="1">
                <a:ea typeface="ＭＳ Ｐゴシック" panose="020B0600070205080204" pitchFamily="34" charset="-128"/>
              </a:rPr>
              <a:t>HIPOTERMIA</a:t>
            </a:r>
            <a:endParaRPr lang="en-US" altLang="es-MX" sz="4000" b="1"/>
          </a:p>
        </p:txBody>
      </p:sp>
      <p:sp>
        <p:nvSpPr>
          <p:cNvPr id="241667" name="Rectangle 3"/>
          <p:cNvSpPr>
            <a:spLocks noGrp="1" noChangeArrowheads="1"/>
          </p:cNvSpPr>
          <p:nvPr>
            <p:ph idx="1"/>
          </p:nvPr>
        </p:nvSpPr>
        <p:spPr>
          <a:xfrm>
            <a:off x="1703388" y="1773239"/>
            <a:ext cx="8964612" cy="4751387"/>
          </a:xfrm>
        </p:spPr>
        <p:txBody>
          <a:bodyPr>
            <a:normAutofit lnSpcReduction="10000"/>
          </a:bodyPr>
          <a:lstStyle/>
          <a:p>
            <a:pPr>
              <a:lnSpc>
                <a:spcPct val="80000"/>
              </a:lnSpc>
            </a:pPr>
            <a:r>
              <a:rPr lang="es-ES" altLang="ja-JP" sz="2400">
                <a:ea typeface="ＭＳ Ｐゴシック" panose="020B0600070205080204" pitchFamily="34" charset="-128"/>
              </a:rPr>
              <a:t>Temp: 35 °C	Máxima generación de tercianas</a:t>
            </a:r>
          </a:p>
          <a:p>
            <a:pPr>
              <a:lnSpc>
                <a:spcPct val="80000"/>
              </a:lnSpc>
            </a:pPr>
            <a:r>
              <a:rPr lang="es-ES" altLang="ja-JP" sz="2400">
                <a:ea typeface="ＭＳ Ｐゴシック" panose="020B0600070205080204" pitchFamily="34" charset="-128"/>
              </a:rPr>
              <a:t>Temp: 34 °C	Amnesia/disartria</a:t>
            </a:r>
          </a:p>
          <a:p>
            <a:pPr>
              <a:lnSpc>
                <a:spcPct val="80000"/>
              </a:lnSpc>
            </a:pPr>
            <a:r>
              <a:rPr lang="es-ES" altLang="ja-JP" sz="2400">
                <a:ea typeface="ＭＳ Ｐゴシック" panose="020B0600070205080204" pitchFamily="34" charset="-128"/>
              </a:rPr>
              <a:t>Temp: 33 °C	Ataxia/apatía</a:t>
            </a:r>
          </a:p>
          <a:p>
            <a:pPr>
              <a:lnSpc>
                <a:spcPct val="80000"/>
              </a:lnSpc>
            </a:pPr>
            <a:r>
              <a:rPr lang="es-ES" altLang="ja-JP" sz="2400">
                <a:ea typeface="ＭＳ Ｐゴシック" panose="020B0600070205080204" pitchFamily="34" charset="-128"/>
              </a:rPr>
              <a:t>Temp: 32 °C	Estuporor</a:t>
            </a:r>
          </a:p>
          <a:p>
            <a:pPr>
              <a:lnSpc>
                <a:spcPct val="80000"/>
              </a:lnSpc>
            </a:pPr>
            <a:r>
              <a:rPr lang="es-ES" altLang="ja-JP" sz="2400">
                <a:ea typeface="ＭＳ Ｐゴシック" panose="020B0600070205080204" pitchFamily="34" charset="-128"/>
              </a:rPr>
              <a:t>Temp: 31 °C	Cesa la generación de tercianas</a:t>
            </a:r>
          </a:p>
          <a:p>
            <a:pPr>
              <a:lnSpc>
                <a:spcPct val="80000"/>
              </a:lnSpc>
            </a:pPr>
            <a:r>
              <a:rPr lang="es-ES" altLang="ja-JP" sz="2400">
                <a:ea typeface="ＭＳ Ｐゴシック" panose="020B0600070205080204" pitchFamily="34" charset="-128"/>
              </a:rPr>
              <a:t>Temp: 30 °C	Fibrilación Auricular</a:t>
            </a:r>
          </a:p>
          <a:p>
            <a:pPr>
              <a:lnSpc>
                <a:spcPct val="80000"/>
              </a:lnSpc>
            </a:pPr>
            <a:r>
              <a:rPr lang="es-ES" altLang="ja-JP" sz="2400">
                <a:ea typeface="ＭＳ Ｐゴシック" panose="020B0600070205080204" pitchFamily="34" charset="-128"/>
              </a:rPr>
              <a:t>Temp: 28 °C	Fibrilación Ventricular</a:t>
            </a:r>
          </a:p>
          <a:p>
            <a:pPr>
              <a:lnSpc>
                <a:spcPct val="80000"/>
              </a:lnSpc>
            </a:pPr>
            <a:r>
              <a:rPr lang="es-ES" altLang="ja-JP" sz="2400">
                <a:ea typeface="ＭＳ Ｐゴシック" panose="020B0600070205080204" pitchFamily="34" charset="-128"/>
              </a:rPr>
              <a:t>Temp: 27 °C	Reflejos/desaparecen movimiento voluntario</a:t>
            </a:r>
          </a:p>
          <a:p>
            <a:pPr>
              <a:lnSpc>
                <a:spcPct val="80000"/>
              </a:lnSpc>
            </a:pPr>
            <a:r>
              <a:rPr lang="es-ES" altLang="ja-JP" sz="2400">
                <a:ea typeface="ＭＳ Ｐゴシック" panose="020B0600070205080204" pitchFamily="34" charset="-128"/>
              </a:rPr>
              <a:t>Temp: 24 °C	Hipotensión significativa</a:t>
            </a:r>
          </a:p>
          <a:p>
            <a:pPr>
              <a:lnSpc>
                <a:spcPct val="80000"/>
              </a:lnSpc>
            </a:pPr>
            <a:r>
              <a:rPr lang="es-ES" altLang="ja-JP" sz="2400">
                <a:ea typeface="ＭＳ Ｐゴシック" panose="020B0600070205080204" pitchFamily="34" charset="-128"/>
              </a:rPr>
              <a:t>Temp: 19 °C	EEG plano</a:t>
            </a:r>
          </a:p>
          <a:p>
            <a:pPr>
              <a:lnSpc>
                <a:spcPct val="80000"/>
              </a:lnSpc>
            </a:pPr>
            <a:r>
              <a:rPr lang="es-ES" altLang="ja-JP" sz="2400">
                <a:ea typeface="ＭＳ Ｐゴシック" panose="020B0600070205080204" pitchFamily="34" charset="-128"/>
              </a:rPr>
              <a:t>Temp: 18 °C	Asistolia</a:t>
            </a:r>
          </a:p>
          <a:p>
            <a:pPr>
              <a:lnSpc>
                <a:spcPct val="80000"/>
              </a:lnSpc>
            </a:pPr>
            <a:r>
              <a:rPr lang="es-ES" altLang="ja-JP" sz="2400">
                <a:ea typeface="ＭＳ Ｐゴシック" panose="020B0600070205080204" pitchFamily="34" charset="-128"/>
              </a:rPr>
              <a:t>Temp: 15 °C	Sobrevivencia accidental más baja</a:t>
            </a:r>
            <a:endParaRPr lang="en-US" altLang="ko-KR" sz="2400">
              <a:ea typeface="굴림" panose="020B0600000101010101" pitchFamily="34" charset="-127"/>
            </a:endParaRPr>
          </a:p>
        </p:txBody>
      </p:sp>
      <p:sp>
        <p:nvSpPr>
          <p:cNvPr id="241668" name="Rectangle 4"/>
          <p:cNvSpPr>
            <a:spLocks noChangeArrowheads="1"/>
          </p:cNvSpPr>
          <p:nvPr/>
        </p:nvSpPr>
        <p:spPr bwMode="auto">
          <a:xfrm>
            <a:off x="4727575" y="1195389"/>
            <a:ext cx="22482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ltLang="ja-JP" sz="2400">
                <a:ea typeface="ＭＳ Ｐゴシック" panose="020B0600070205080204" pitchFamily="34" charset="-128"/>
              </a:rPr>
              <a:t>Signos/Síntomas</a:t>
            </a:r>
            <a:endParaRPr lang="en-US" altLang="es-MX" sz="2400"/>
          </a:p>
        </p:txBody>
      </p:sp>
    </p:spTree>
    <p:extLst>
      <p:ext uri="{BB962C8B-B14F-4D97-AF65-F5344CB8AC3E}">
        <p14:creationId xmlns:p14="http://schemas.microsoft.com/office/powerpoint/2010/main" val="3628039715"/>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Effect transition="in" filter="wipe(up)">
                                      <p:cBhvr>
                                        <p:cTn id="7" dur="500"/>
                                        <p:tgtEl>
                                          <p:spTgt spid="2416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41667">
                                            <p:txEl>
                                              <p:pRg st="1" end="1"/>
                                            </p:txEl>
                                          </p:spTgt>
                                        </p:tgtEl>
                                        <p:attrNameLst>
                                          <p:attrName>style.visibility</p:attrName>
                                        </p:attrNameLst>
                                      </p:cBhvr>
                                      <p:to>
                                        <p:strVal val="visible"/>
                                      </p:to>
                                    </p:set>
                                    <p:animEffect transition="in" filter="wipe(up)">
                                      <p:cBhvr>
                                        <p:cTn id="12" dur="500"/>
                                        <p:tgtEl>
                                          <p:spTgt spid="2416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41667">
                                            <p:txEl>
                                              <p:pRg st="2" end="2"/>
                                            </p:txEl>
                                          </p:spTgt>
                                        </p:tgtEl>
                                        <p:attrNameLst>
                                          <p:attrName>style.visibility</p:attrName>
                                        </p:attrNameLst>
                                      </p:cBhvr>
                                      <p:to>
                                        <p:strVal val="visible"/>
                                      </p:to>
                                    </p:set>
                                    <p:animEffect transition="in" filter="wipe(up)">
                                      <p:cBhvr>
                                        <p:cTn id="17" dur="500"/>
                                        <p:tgtEl>
                                          <p:spTgt spid="2416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41667">
                                            <p:txEl>
                                              <p:pRg st="3" end="3"/>
                                            </p:txEl>
                                          </p:spTgt>
                                        </p:tgtEl>
                                        <p:attrNameLst>
                                          <p:attrName>style.visibility</p:attrName>
                                        </p:attrNameLst>
                                      </p:cBhvr>
                                      <p:to>
                                        <p:strVal val="visible"/>
                                      </p:to>
                                    </p:set>
                                    <p:animEffect transition="in" filter="wipe(up)">
                                      <p:cBhvr>
                                        <p:cTn id="22" dur="500"/>
                                        <p:tgtEl>
                                          <p:spTgt spid="2416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41667">
                                            <p:txEl>
                                              <p:pRg st="4" end="4"/>
                                            </p:txEl>
                                          </p:spTgt>
                                        </p:tgtEl>
                                        <p:attrNameLst>
                                          <p:attrName>style.visibility</p:attrName>
                                        </p:attrNameLst>
                                      </p:cBhvr>
                                      <p:to>
                                        <p:strVal val="visible"/>
                                      </p:to>
                                    </p:set>
                                    <p:animEffect transition="in" filter="wipe(up)">
                                      <p:cBhvr>
                                        <p:cTn id="27" dur="500"/>
                                        <p:tgtEl>
                                          <p:spTgt spid="2416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41667">
                                            <p:txEl>
                                              <p:pRg st="5" end="5"/>
                                            </p:txEl>
                                          </p:spTgt>
                                        </p:tgtEl>
                                        <p:attrNameLst>
                                          <p:attrName>style.visibility</p:attrName>
                                        </p:attrNameLst>
                                      </p:cBhvr>
                                      <p:to>
                                        <p:strVal val="visible"/>
                                      </p:to>
                                    </p:set>
                                    <p:animEffect transition="in" filter="wipe(up)">
                                      <p:cBhvr>
                                        <p:cTn id="32" dur="500"/>
                                        <p:tgtEl>
                                          <p:spTgt spid="24166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41667">
                                            <p:txEl>
                                              <p:pRg st="6" end="6"/>
                                            </p:txEl>
                                          </p:spTgt>
                                        </p:tgtEl>
                                        <p:attrNameLst>
                                          <p:attrName>style.visibility</p:attrName>
                                        </p:attrNameLst>
                                      </p:cBhvr>
                                      <p:to>
                                        <p:strVal val="visible"/>
                                      </p:to>
                                    </p:set>
                                    <p:animEffect transition="in" filter="wipe(up)">
                                      <p:cBhvr>
                                        <p:cTn id="37" dur="500"/>
                                        <p:tgtEl>
                                          <p:spTgt spid="24166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241667">
                                            <p:txEl>
                                              <p:pRg st="7" end="7"/>
                                            </p:txEl>
                                          </p:spTgt>
                                        </p:tgtEl>
                                        <p:attrNameLst>
                                          <p:attrName>style.visibility</p:attrName>
                                        </p:attrNameLst>
                                      </p:cBhvr>
                                      <p:to>
                                        <p:strVal val="visible"/>
                                      </p:to>
                                    </p:set>
                                    <p:animEffect transition="in" filter="wipe(up)">
                                      <p:cBhvr>
                                        <p:cTn id="42" dur="500"/>
                                        <p:tgtEl>
                                          <p:spTgt spid="24166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41667">
                                            <p:txEl>
                                              <p:pRg st="8" end="8"/>
                                            </p:txEl>
                                          </p:spTgt>
                                        </p:tgtEl>
                                        <p:attrNameLst>
                                          <p:attrName>style.visibility</p:attrName>
                                        </p:attrNameLst>
                                      </p:cBhvr>
                                      <p:to>
                                        <p:strVal val="visible"/>
                                      </p:to>
                                    </p:set>
                                    <p:animEffect transition="in" filter="wipe(up)">
                                      <p:cBhvr>
                                        <p:cTn id="47" dur="500"/>
                                        <p:tgtEl>
                                          <p:spTgt spid="241667">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241667">
                                            <p:txEl>
                                              <p:pRg st="9" end="9"/>
                                            </p:txEl>
                                          </p:spTgt>
                                        </p:tgtEl>
                                        <p:attrNameLst>
                                          <p:attrName>style.visibility</p:attrName>
                                        </p:attrNameLst>
                                      </p:cBhvr>
                                      <p:to>
                                        <p:strVal val="visible"/>
                                      </p:to>
                                    </p:set>
                                    <p:animEffect transition="in" filter="wipe(up)">
                                      <p:cBhvr>
                                        <p:cTn id="52" dur="500"/>
                                        <p:tgtEl>
                                          <p:spTgt spid="241667">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241667">
                                            <p:txEl>
                                              <p:pRg st="10" end="10"/>
                                            </p:txEl>
                                          </p:spTgt>
                                        </p:tgtEl>
                                        <p:attrNameLst>
                                          <p:attrName>style.visibility</p:attrName>
                                        </p:attrNameLst>
                                      </p:cBhvr>
                                      <p:to>
                                        <p:strVal val="visible"/>
                                      </p:to>
                                    </p:set>
                                    <p:animEffect transition="in" filter="wipe(up)">
                                      <p:cBhvr>
                                        <p:cTn id="57" dur="500"/>
                                        <p:tgtEl>
                                          <p:spTgt spid="241667">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241667">
                                            <p:txEl>
                                              <p:pRg st="11" end="11"/>
                                            </p:txEl>
                                          </p:spTgt>
                                        </p:tgtEl>
                                        <p:attrNameLst>
                                          <p:attrName>style.visibility</p:attrName>
                                        </p:attrNameLst>
                                      </p:cBhvr>
                                      <p:to>
                                        <p:strVal val="visible"/>
                                      </p:to>
                                    </p:set>
                                    <p:animEffect transition="in" filter="wipe(up)">
                                      <p:cBhvr>
                                        <p:cTn id="62" dur="500"/>
                                        <p:tgtEl>
                                          <p:spTgt spid="24166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altLang="ja-JP" b="1">
                <a:ea typeface="ＭＳ Ｐゴシック" panose="020B0600070205080204" pitchFamily="34" charset="-128"/>
              </a:rPr>
              <a:t>Cardiovascular</a:t>
            </a:r>
            <a:endParaRPr lang="en-US" altLang="es-MX"/>
          </a:p>
        </p:txBody>
      </p:sp>
      <p:sp>
        <p:nvSpPr>
          <p:cNvPr id="245763" name="Rectangle 3"/>
          <p:cNvSpPr>
            <a:spLocks noGrp="1" noChangeArrowheads="1"/>
          </p:cNvSpPr>
          <p:nvPr>
            <p:ph idx="1"/>
          </p:nvPr>
        </p:nvSpPr>
        <p:spPr>
          <a:xfrm>
            <a:off x="1981200" y="1981200"/>
            <a:ext cx="8229600" cy="4400550"/>
          </a:xfrm>
        </p:spPr>
        <p:txBody>
          <a:bodyPr/>
          <a:lstStyle/>
          <a:p>
            <a:pPr>
              <a:lnSpc>
                <a:spcPct val="80000"/>
              </a:lnSpc>
            </a:pPr>
            <a:r>
              <a:rPr lang="es-ES" altLang="ja-JP">
                <a:ea typeface="ＭＳ Ｐゴシック" panose="020B0600070205080204" pitchFamily="34" charset="-128"/>
              </a:rPr>
              <a:t>Taquicardia precoz seguida por bradicardia </a:t>
            </a:r>
          </a:p>
          <a:p>
            <a:pPr lvl="1">
              <a:lnSpc>
                <a:spcPct val="80000"/>
              </a:lnSpc>
            </a:pPr>
            <a:r>
              <a:rPr lang="es-ES" altLang="ja-JP">
                <a:ea typeface="ＭＳ Ｐゴシック" panose="020B0600070205080204" pitchFamily="34" charset="-128"/>
              </a:rPr>
              <a:t>Causada por despolarización espontánea disminuida en las células marcapasos (Refractario a la atropina)</a:t>
            </a:r>
          </a:p>
          <a:p>
            <a:pPr>
              <a:lnSpc>
                <a:spcPct val="80000"/>
              </a:lnSpc>
            </a:pPr>
            <a:r>
              <a:rPr lang="es-ES" altLang="ja-JP">
                <a:ea typeface="ＭＳ Ｐゴシック" panose="020B0600070205080204" pitchFamily="34" charset="-128"/>
              </a:rPr>
              <a:t>El ciclo Cardiaco se prolonga resultando en intervalos aumentados </a:t>
            </a:r>
          </a:p>
          <a:p>
            <a:pPr lvl="1">
              <a:lnSpc>
                <a:spcPct val="80000"/>
              </a:lnSpc>
            </a:pPr>
            <a:r>
              <a:rPr lang="es-ES" altLang="ja-JP">
                <a:ea typeface="ＭＳ Ｐゴシック" panose="020B0600070205080204" pitchFamily="34" charset="-128"/>
              </a:rPr>
              <a:t>Anormalidad en la repolarización en la unión de los segmentos QRS y ST a temperatura menor de 32</a:t>
            </a:r>
            <a:r>
              <a:rPr lang="en-US" altLang="ja-JP">
                <a:ea typeface="ＭＳ Ｐゴシック" panose="020B0600070205080204" pitchFamily="34" charset="-128"/>
                <a:cs typeface="Arial" panose="020B0604020202020204" pitchFamily="34" charset="0"/>
              </a:rPr>
              <a:t>º </a:t>
            </a:r>
            <a:r>
              <a:rPr lang="es-ES" altLang="ja-JP">
                <a:ea typeface="ＭＳ Ｐゴシック" panose="020B0600070205080204" pitchFamily="34" charset="-128"/>
              </a:rPr>
              <a:t>C </a:t>
            </a:r>
          </a:p>
          <a:p>
            <a:pPr>
              <a:lnSpc>
                <a:spcPct val="80000"/>
              </a:lnSpc>
            </a:pPr>
            <a:r>
              <a:rPr lang="es-ES" altLang="ja-JP">
                <a:ea typeface="ＭＳ Ｐゴシック" panose="020B0600070205080204" pitchFamily="34" charset="-128"/>
              </a:rPr>
              <a:t>La temperatura Corporal</a:t>
            </a:r>
          </a:p>
          <a:p>
            <a:pPr lvl="1">
              <a:lnSpc>
                <a:spcPct val="80000"/>
              </a:lnSpc>
            </a:pPr>
            <a:r>
              <a:rPr lang="es-ES" altLang="ja-JP">
                <a:ea typeface="ＭＳ Ｐゴシック" panose="020B0600070205080204" pitchFamily="34" charset="-128"/>
              </a:rPr>
              <a:t>Descenso de la temperatura después de la retirada del frío</a:t>
            </a:r>
          </a:p>
          <a:p>
            <a:pPr lvl="1">
              <a:lnSpc>
                <a:spcPct val="80000"/>
              </a:lnSpc>
            </a:pPr>
            <a:r>
              <a:rPr lang="es-ES" altLang="ja-JP">
                <a:ea typeface="ＭＳ Ｐゴシック" panose="020B0600070205080204" pitchFamily="34" charset="-128"/>
              </a:rPr>
              <a:t>Más común durante el recalentamiento externo activo donde la vasoconstricción periférica se invierte</a:t>
            </a:r>
            <a:endParaRPr lang="en-US" altLang="es-MX">
              <a:ea typeface="ＭＳ Ｐゴシック" panose="020B0600070205080204" pitchFamily="34" charset="-128"/>
            </a:endParaRPr>
          </a:p>
        </p:txBody>
      </p:sp>
    </p:spTree>
    <p:extLst>
      <p:ext uri="{BB962C8B-B14F-4D97-AF65-F5344CB8AC3E}">
        <p14:creationId xmlns:p14="http://schemas.microsoft.com/office/powerpoint/2010/main" val="559855392"/>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animEffect transition="in" filter="wipe(down)">
                                      <p:cBhvr>
                                        <p:cTn id="7" dur="500"/>
                                        <p:tgtEl>
                                          <p:spTgt spid="245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5763">
                                            <p:txEl>
                                              <p:pRg st="1" end="1"/>
                                            </p:txEl>
                                          </p:spTgt>
                                        </p:tgtEl>
                                        <p:attrNameLst>
                                          <p:attrName>style.visibility</p:attrName>
                                        </p:attrNameLst>
                                      </p:cBhvr>
                                      <p:to>
                                        <p:strVal val="visible"/>
                                      </p:to>
                                    </p:set>
                                    <p:animEffect transition="in" filter="wipe(down)">
                                      <p:cBhvr>
                                        <p:cTn id="12" dur="500"/>
                                        <p:tgtEl>
                                          <p:spTgt spid="2457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45763">
                                            <p:txEl>
                                              <p:pRg st="2" end="2"/>
                                            </p:txEl>
                                          </p:spTgt>
                                        </p:tgtEl>
                                        <p:attrNameLst>
                                          <p:attrName>style.visibility</p:attrName>
                                        </p:attrNameLst>
                                      </p:cBhvr>
                                      <p:to>
                                        <p:strVal val="visible"/>
                                      </p:to>
                                    </p:set>
                                    <p:animEffect transition="in" filter="wipe(down)">
                                      <p:cBhvr>
                                        <p:cTn id="17" dur="500"/>
                                        <p:tgtEl>
                                          <p:spTgt spid="2457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45763">
                                            <p:txEl>
                                              <p:pRg st="3" end="3"/>
                                            </p:txEl>
                                          </p:spTgt>
                                        </p:tgtEl>
                                        <p:attrNameLst>
                                          <p:attrName>style.visibility</p:attrName>
                                        </p:attrNameLst>
                                      </p:cBhvr>
                                      <p:to>
                                        <p:strVal val="visible"/>
                                      </p:to>
                                    </p:set>
                                    <p:animEffect transition="in" filter="wipe(down)">
                                      <p:cBhvr>
                                        <p:cTn id="22" dur="500"/>
                                        <p:tgtEl>
                                          <p:spTgt spid="2457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45763">
                                            <p:txEl>
                                              <p:pRg st="4" end="4"/>
                                            </p:txEl>
                                          </p:spTgt>
                                        </p:tgtEl>
                                        <p:attrNameLst>
                                          <p:attrName>style.visibility</p:attrName>
                                        </p:attrNameLst>
                                      </p:cBhvr>
                                      <p:to>
                                        <p:strVal val="visible"/>
                                      </p:to>
                                    </p:set>
                                    <p:animEffect transition="in" filter="wipe(down)">
                                      <p:cBhvr>
                                        <p:cTn id="27" dur="500"/>
                                        <p:tgtEl>
                                          <p:spTgt spid="2457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45763">
                                            <p:txEl>
                                              <p:pRg st="5" end="5"/>
                                            </p:txEl>
                                          </p:spTgt>
                                        </p:tgtEl>
                                        <p:attrNameLst>
                                          <p:attrName>style.visibility</p:attrName>
                                        </p:attrNameLst>
                                      </p:cBhvr>
                                      <p:to>
                                        <p:strVal val="visible"/>
                                      </p:to>
                                    </p:set>
                                    <p:animEffect transition="in" filter="wipe(down)">
                                      <p:cBhvr>
                                        <p:cTn id="32" dur="500"/>
                                        <p:tgtEl>
                                          <p:spTgt spid="24576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45763">
                                            <p:txEl>
                                              <p:pRg st="6" end="6"/>
                                            </p:txEl>
                                          </p:spTgt>
                                        </p:tgtEl>
                                        <p:attrNameLst>
                                          <p:attrName>style.visibility</p:attrName>
                                        </p:attrNameLst>
                                      </p:cBhvr>
                                      <p:to>
                                        <p:strVal val="visible"/>
                                      </p:to>
                                    </p:set>
                                    <p:animEffect transition="in" filter="wipe(down)">
                                      <p:cBhvr>
                                        <p:cTn id="37" dur="500"/>
                                        <p:tgtEl>
                                          <p:spTgt spid="2457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es-ES" altLang="ja-JP" b="1">
                <a:ea typeface="ＭＳ Ｐゴシック" panose="020B0600070205080204" pitchFamily="34" charset="-128"/>
              </a:rPr>
              <a:t>Sistema respiratorio</a:t>
            </a:r>
            <a:endParaRPr lang="en-US" altLang="es-MX"/>
          </a:p>
        </p:txBody>
      </p:sp>
      <p:sp>
        <p:nvSpPr>
          <p:cNvPr id="246787" name="Rectangle 3"/>
          <p:cNvSpPr>
            <a:spLocks noGrp="1" noChangeArrowheads="1"/>
          </p:cNvSpPr>
          <p:nvPr>
            <p:ph idx="1"/>
          </p:nvPr>
        </p:nvSpPr>
        <p:spPr>
          <a:xfrm>
            <a:off x="1981200" y="2708276"/>
            <a:ext cx="8229600" cy="3159125"/>
          </a:xfrm>
        </p:spPr>
        <p:txBody>
          <a:bodyPr/>
          <a:lstStyle/>
          <a:p>
            <a:r>
              <a:rPr lang="es-ES" altLang="ja-JP">
                <a:ea typeface="ＭＳ Ｐゴシック" panose="020B0600070205080204" pitchFamily="34" charset="-128"/>
              </a:rPr>
              <a:t>Depresión respiratoria progresiva con la retención CO</a:t>
            </a:r>
            <a:r>
              <a:rPr lang="es-ES" altLang="ja-JP" baseline="-25000">
                <a:ea typeface="ＭＳ Ｐゴシック" panose="020B0600070205080204" pitchFamily="34" charset="-128"/>
              </a:rPr>
              <a:t>2</a:t>
            </a:r>
            <a:endParaRPr lang="en-US" altLang="es-MX" baseline="-25000"/>
          </a:p>
        </p:txBody>
      </p:sp>
    </p:spTree>
    <p:extLst>
      <p:ext uri="{BB962C8B-B14F-4D97-AF65-F5344CB8AC3E}">
        <p14:creationId xmlns:p14="http://schemas.microsoft.com/office/powerpoint/2010/main" val="43489556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fade">
                                      <p:cBhvr>
                                        <p:cTn id="7" dur="800" decel="100000"/>
                                        <p:tgtEl>
                                          <p:spTgt spid="246787">
                                            <p:txEl>
                                              <p:pRg st="0" end="0"/>
                                            </p:txEl>
                                          </p:spTgt>
                                        </p:tgtEl>
                                      </p:cBhvr>
                                    </p:animEffect>
                                    <p:anim calcmode="lin" valueType="num">
                                      <p:cBhvr>
                                        <p:cTn id="8" dur="800" decel="100000" fill="hold"/>
                                        <p:tgtEl>
                                          <p:spTgt spid="24678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678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678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678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6787">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s-ES" altLang="ja-JP" b="1">
                <a:ea typeface="ＭＳ Ｐゴシック" panose="020B0600070205080204" pitchFamily="34" charset="-128"/>
              </a:rPr>
              <a:t>Sistema renal</a:t>
            </a:r>
            <a:endParaRPr lang="en-US" altLang="es-MX"/>
          </a:p>
        </p:txBody>
      </p:sp>
      <p:sp>
        <p:nvSpPr>
          <p:cNvPr id="247811" name="Rectangle 3"/>
          <p:cNvSpPr>
            <a:spLocks noGrp="1" noChangeArrowheads="1"/>
          </p:cNvSpPr>
          <p:nvPr>
            <p:ph idx="1"/>
          </p:nvPr>
        </p:nvSpPr>
        <p:spPr/>
        <p:txBody>
          <a:bodyPr/>
          <a:lstStyle/>
          <a:p>
            <a:r>
              <a:rPr lang="es-ES" altLang="ja-JP">
                <a:ea typeface="ＭＳ Ｐゴシック" panose="020B0600070205080204" pitchFamily="34" charset="-128"/>
              </a:rPr>
              <a:t>Diuresis inicial, paradójicamente aumentada debido a:</a:t>
            </a:r>
          </a:p>
          <a:p>
            <a:pPr lvl="1"/>
            <a:r>
              <a:rPr lang="es-ES" altLang="ja-JP">
                <a:ea typeface="ＭＳ Ｐゴシック" panose="020B0600070205080204" pitchFamily="34" charset="-128"/>
              </a:rPr>
              <a:t>Hipervolemia central </a:t>
            </a:r>
            <a:r>
              <a:rPr lang="it-IT" altLang="ja-JP">
                <a:ea typeface="ＭＳ Ｐゴシック" panose="020B0600070205080204" pitchFamily="34" charset="-128"/>
              </a:rPr>
              <a:t>relativa. </a:t>
            </a:r>
            <a:br>
              <a:rPr lang="it-IT" altLang="ja-JP">
                <a:ea typeface="ＭＳ Ｐゴシック" panose="020B0600070205080204" pitchFamily="34" charset="-128"/>
              </a:rPr>
            </a:br>
            <a:r>
              <a:rPr lang="it-IT" altLang="ja-JP">
                <a:ea typeface="ＭＳ Ｐゴシック" panose="020B0600070205080204" pitchFamily="34" charset="-128"/>
              </a:rPr>
              <a:t>(vaso</a:t>
            </a:r>
            <a:r>
              <a:rPr lang="es-ES" altLang="ja-JP">
                <a:ea typeface="ＭＳ Ｐゴシック" panose="020B0600070205080204" pitchFamily="34" charset="-128"/>
              </a:rPr>
              <a:t>constricción</a:t>
            </a:r>
            <a:r>
              <a:rPr lang="it-IT" altLang="ja-JP">
                <a:ea typeface="ＭＳ Ｐゴシック" panose="020B0600070205080204" pitchFamily="34" charset="-128"/>
              </a:rPr>
              <a:t> periférica)</a:t>
            </a:r>
            <a:endParaRPr lang="es-ES" altLang="ja-JP">
              <a:ea typeface="ＭＳ Ｐゴシック" panose="020B0600070205080204" pitchFamily="34" charset="-128"/>
            </a:endParaRPr>
          </a:p>
          <a:p>
            <a:pPr lvl="1"/>
            <a:r>
              <a:rPr lang="es-ES" altLang="ja-JP">
                <a:ea typeface="ＭＳ Ｐゴシック" panose="020B0600070205080204" pitchFamily="34" charset="-128"/>
              </a:rPr>
              <a:t>Defectos inducidos por el frío en la reabsorción tubular proximal de sodio y agua. </a:t>
            </a:r>
          </a:p>
          <a:p>
            <a:pPr lvl="1"/>
            <a:r>
              <a:rPr lang="es-ES" altLang="ja-JP">
                <a:ea typeface="ＭＳ Ｐゴシック" panose="020B0600070205080204" pitchFamily="34" charset="-128"/>
              </a:rPr>
              <a:t>Flujo renal sanguíneo se deprime en un 50% con temperaturas entre 27-30°C.</a:t>
            </a:r>
            <a:endParaRPr lang="en-US" altLang="es-MX"/>
          </a:p>
        </p:txBody>
      </p:sp>
    </p:spTree>
    <p:extLst>
      <p:ext uri="{BB962C8B-B14F-4D97-AF65-F5344CB8AC3E}">
        <p14:creationId xmlns:p14="http://schemas.microsoft.com/office/powerpoint/2010/main" val="367268079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animEffect transition="in" filter="dissolve">
                                      <p:cBhvr>
                                        <p:cTn id="7" dur="500"/>
                                        <p:tgtEl>
                                          <p:spTgt spid="247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47811">
                                            <p:txEl>
                                              <p:pRg st="1" end="1"/>
                                            </p:txEl>
                                          </p:spTgt>
                                        </p:tgtEl>
                                        <p:attrNameLst>
                                          <p:attrName>style.visibility</p:attrName>
                                        </p:attrNameLst>
                                      </p:cBhvr>
                                      <p:to>
                                        <p:strVal val="visible"/>
                                      </p:to>
                                    </p:set>
                                    <p:animEffect transition="in" filter="dissolve">
                                      <p:cBhvr>
                                        <p:cTn id="12" dur="500"/>
                                        <p:tgtEl>
                                          <p:spTgt spid="2478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47811">
                                            <p:txEl>
                                              <p:pRg st="2" end="2"/>
                                            </p:txEl>
                                          </p:spTgt>
                                        </p:tgtEl>
                                        <p:attrNameLst>
                                          <p:attrName>style.visibility</p:attrName>
                                        </p:attrNameLst>
                                      </p:cBhvr>
                                      <p:to>
                                        <p:strVal val="visible"/>
                                      </p:to>
                                    </p:set>
                                    <p:animEffect transition="in" filter="dissolve">
                                      <p:cBhvr>
                                        <p:cTn id="17" dur="500"/>
                                        <p:tgtEl>
                                          <p:spTgt spid="2478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47811">
                                            <p:txEl>
                                              <p:pRg st="3" end="3"/>
                                            </p:txEl>
                                          </p:spTgt>
                                        </p:tgtEl>
                                        <p:attrNameLst>
                                          <p:attrName>style.visibility</p:attrName>
                                        </p:attrNameLst>
                                      </p:cBhvr>
                                      <p:to>
                                        <p:strVal val="visible"/>
                                      </p:to>
                                    </p:set>
                                    <p:animEffect transition="in" filter="dissolve">
                                      <p:cBhvr>
                                        <p:cTn id="22" dur="500"/>
                                        <p:tgtEl>
                                          <p:spTgt spid="2478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US" altLang="es-MX" b="1"/>
              <a:t>Etiologia</a:t>
            </a:r>
          </a:p>
        </p:txBody>
      </p:sp>
      <p:sp>
        <p:nvSpPr>
          <p:cNvPr id="248835" name="Rectangle 3"/>
          <p:cNvSpPr>
            <a:spLocks noGrp="1" noChangeArrowheads="1"/>
          </p:cNvSpPr>
          <p:nvPr>
            <p:ph idx="1"/>
          </p:nvPr>
        </p:nvSpPr>
        <p:spPr>
          <a:xfrm>
            <a:off x="1981200" y="1557339"/>
            <a:ext cx="8229600" cy="4967287"/>
          </a:xfrm>
        </p:spPr>
        <p:txBody>
          <a:bodyPr/>
          <a:lstStyle/>
          <a:p>
            <a:pPr>
              <a:lnSpc>
                <a:spcPct val="90000"/>
              </a:lnSpc>
            </a:pPr>
            <a:r>
              <a:rPr lang="es-ES" altLang="ja-JP">
                <a:ea typeface="ＭＳ Ｐゴシック" panose="020B0600070205080204" pitchFamily="34" charset="-128"/>
              </a:rPr>
              <a:t>Producción disminuida de calor. </a:t>
            </a:r>
          </a:p>
          <a:p>
            <a:pPr lvl="1">
              <a:lnSpc>
                <a:spcPct val="90000"/>
              </a:lnSpc>
            </a:pPr>
            <a:r>
              <a:rPr lang="es-ES" altLang="ja-JP">
                <a:ea typeface="ＭＳ Ｐゴシック" panose="020B0600070205080204" pitchFamily="34" charset="-128"/>
              </a:rPr>
              <a:t>En extremos etarios. </a:t>
            </a:r>
          </a:p>
          <a:p>
            <a:pPr lvl="1">
              <a:lnSpc>
                <a:spcPct val="90000"/>
              </a:lnSpc>
            </a:pPr>
            <a:r>
              <a:rPr lang="es-ES" altLang="ja-JP">
                <a:ea typeface="ＭＳ Ｐゴシック" panose="020B0600070205080204" pitchFamily="34" charset="-128"/>
              </a:rPr>
              <a:t>Disfunción endocrina y desnutrición. </a:t>
            </a:r>
          </a:p>
          <a:p>
            <a:pPr lvl="1">
              <a:lnSpc>
                <a:spcPct val="90000"/>
              </a:lnSpc>
            </a:pPr>
            <a:r>
              <a:rPr lang="es-ES" altLang="ja-JP">
                <a:ea typeface="ＭＳ Ｐゴシック" panose="020B0600070205080204" pitchFamily="34" charset="-128"/>
              </a:rPr>
              <a:t>Termorregulación dañada. </a:t>
            </a:r>
          </a:p>
          <a:p>
            <a:pPr lvl="1">
              <a:lnSpc>
                <a:spcPct val="90000"/>
              </a:lnSpc>
            </a:pPr>
            <a:r>
              <a:rPr lang="es-ES" altLang="ja-JP">
                <a:ea typeface="ＭＳ Ｐゴシック" panose="020B0600070205080204" pitchFamily="34" charset="-128"/>
              </a:rPr>
              <a:t>SNC dañado que afecta el hipotálamo. </a:t>
            </a:r>
          </a:p>
          <a:p>
            <a:pPr lvl="1">
              <a:lnSpc>
                <a:spcPct val="90000"/>
              </a:lnSpc>
            </a:pPr>
            <a:r>
              <a:rPr lang="es-ES" altLang="ja-JP">
                <a:ea typeface="ＭＳ Ｐゴシック" panose="020B0600070205080204" pitchFamily="34" charset="-128"/>
              </a:rPr>
              <a:t>Sección de la médula espinal sobre T</a:t>
            </a:r>
            <a:r>
              <a:rPr lang="es-ES" altLang="ja-JP" baseline="-25000">
                <a:ea typeface="ＭＳ Ｐゴシック" panose="020B0600070205080204" pitchFamily="34" charset="-128"/>
              </a:rPr>
              <a:t>1</a:t>
            </a:r>
          </a:p>
          <a:p>
            <a:pPr>
              <a:lnSpc>
                <a:spcPct val="90000"/>
              </a:lnSpc>
            </a:pPr>
            <a:r>
              <a:rPr lang="es-ES" altLang="ja-JP">
                <a:ea typeface="ＭＳ Ｐゴシック" panose="020B0600070205080204" pitchFamily="34" charset="-128"/>
              </a:rPr>
              <a:t>Medicamentos o toxinas que disminuyen la habilidad del cuerpo para responder al frío. </a:t>
            </a:r>
          </a:p>
          <a:p>
            <a:pPr>
              <a:lnSpc>
                <a:spcPct val="90000"/>
              </a:lnSpc>
            </a:pPr>
            <a:r>
              <a:rPr lang="es-ES" altLang="ja-JP">
                <a:ea typeface="ＭＳ Ｐゴシック" panose="020B0600070205080204" pitchFamily="34" charset="-128"/>
              </a:rPr>
              <a:t>Inmersión en agua fría y ropas mojadas aumentan la pérdida del calor.</a:t>
            </a:r>
          </a:p>
          <a:p>
            <a:pPr>
              <a:lnSpc>
                <a:spcPct val="90000"/>
              </a:lnSpc>
            </a:pPr>
            <a:r>
              <a:rPr lang="es-ES" altLang="ja-JP">
                <a:ea typeface="ＭＳ Ｐゴシック" panose="020B0600070205080204" pitchFamily="34" charset="-128"/>
              </a:rPr>
              <a:t>Calofríos aumentan la tasa metabólica.</a:t>
            </a:r>
            <a:endParaRPr lang="en-US" altLang="es-MX"/>
          </a:p>
        </p:txBody>
      </p:sp>
    </p:spTree>
    <p:extLst>
      <p:ext uri="{BB962C8B-B14F-4D97-AF65-F5344CB8AC3E}">
        <p14:creationId xmlns:p14="http://schemas.microsoft.com/office/powerpoint/2010/main" val="3867242905"/>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wipe(down)">
                                      <p:cBhvr>
                                        <p:cTn id="7" dur="500"/>
                                        <p:tgtEl>
                                          <p:spTgt spid="248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8835">
                                            <p:txEl>
                                              <p:pRg st="1" end="1"/>
                                            </p:txEl>
                                          </p:spTgt>
                                        </p:tgtEl>
                                        <p:attrNameLst>
                                          <p:attrName>style.visibility</p:attrName>
                                        </p:attrNameLst>
                                      </p:cBhvr>
                                      <p:to>
                                        <p:strVal val="visible"/>
                                      </p:to>
                                    </p:set>
                                    <p:animEffect transition="in" filter="wipe(down)">
                                      <p:cBhvr>
                                        <p:cTn id="12" dur="500"/>
                                        <p:tgtEl>
                                          <p:spTgt spid="2488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48835">
                                            <p:txEl>
                                              <p:pRg st="2" end="2"/>
                                            </p:txEl>
                                          </p:spTgt>
                                        </p:tgtEl>
                                        <p:attrNameLst>
                                          <p:attrName>style.visibility</p:attrName>
                                        </p:attrNameLst>
                                      </p:cBhvr>
                                      <p:to>
                                        <p:strVal val="visible"/>
                                      </p:to>
                                    </p:set>
                                    <p:animEffect transition="in" filter="wipe(down)">
                                      <p:cBhvr>
                                        <p:cTn id="17" dur="500"/>
                                        <p:tgtEl>
                                          <p:spTgt spid="2488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48835">
                                            <p:txEl>
                                              <p:pRg st="3" end="3"/>
                                            </p:txEl>
                                          </p:spTgt>
                                        </p:tgtEl>
                                        <p:attrNameLst>
                                          <p:attrName>style.visibility</p:attrName>
                                        </p:attrNameLst>
                                      </p:cBhvr>
                                      <p:to>
                                        <p:strVal val="visible"/>
                                      </p:to>
                                    </p:set>
                                    <p:animEffect transition="in" filter="wipe(down)">
                                      <p:cBhvr>
                                        <p:cTn id="22" dur="500"/>
                                        <p:tgtEl>
                                          <p:spTgt spid="2488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48835">
                                            <p:txEl>
                                              <p:pRg st="4" end="4"/>
                                            </p:txEl>
                                          </p:spTgt>
                                        </p:tgtEl>
                                        <p:attrNameLst>
                                          <p:attrName>style.visibility</p:attrName>
                                        </p:attrNameLst>
                                      </p:cBhvr>
                                      <p:to>
                                        <p:strVal val="visible"/>
                                      </p:to>
                                    </p:set>
                                    <p:animEffect transition="in" filter="wipe(down)">
                                      <p:cBhvr>
                                        <p:cTn id="27" dur="500"/>
                                        <p:tgtEl>
                                          <p:spTgt spid="2488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48835">
                                            <p:txEl>
                                              <p:pRg st="5" end="5"/>
                                            </p:txEl>
                                          </p:spTgt>
                                        </p:tgtEl>
                                        <p:attrNameLst>
                                          <p:attrName>style.visibility</p:attrName>
                                        </p:attrNameLst>
                                      </p:cBhvr>
                                      <p:to>
                                        <p:strVal val="visible"/>
                                      </p:to>
                                    </p:set>
                                    <p:animEffect transition="in" filter="wipe(down)">
                                      <p:cBhvr>
                                        <p:cTn id="32" dur="500"/>
                                        <p:tgtEl>
                                          <p:spTgt spid="24883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48835">
                                            <p:txEl>
                                              <p:pRg st="6" end="6"/>
                                            </p:txEl>
                                          </p:spTgt>
                                        </p:tgtEl>
                                        <p:attrNameLst>
                                          <p:attrName>style.visibility</p:attrName>
                                        </p:attrNameLst>
                                      </p:cBhvr>
                                      <p:to>
                                        <p:strVal val="visible"/>
                                      </p:to>
                                    </p:set>
                                    <p:animEffect transition="in" filter="wipe(down)">
                                      <p:cBhvr>
                                        <p:cTn id="37" dur="500"/>
                                        <p:tgtEl>
                                          <p:spTgt spid="24883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248835">
                                            <p:txEl>
                                              <p:pRg st="7" end="7"/>
                                            </p:txEl>
                                          </p:spTgt>
                                        </p:tgtEl>
                                        <p:attrNameLst>
                                          <p:attrName>style.visibility</p:attrName>
                                        </p:attrNameLst>
                                      </p:cBhvr>
                                      <p:to>
                                        <p:strVal val="visible"/>
                                      </p:to>
                                    </p:set>
                                    <p:animEffect transition="in" filter="wipe(down)">
                                      <p:cBhvr>
                                        <p:cTn id="42" dur="500"/>
                                        <p:tgtEl>
                                          <p:spTgt spid="24883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48835">
                                            <p:txEl>
                                              <p:pRg st="8" end="8"/>
                                            </p:txEl>
                                          </p:spTgt>
                                        </p:tgtEl>
                                        <p:attrNameLst>
                                          <p:attrName>style.visibility</p:attrName>
                                        </p:attrNameLst>
                                      </p:cBhvr>
                                      <p:to>
                                        <p:strVal val="visible"/>
                                      </p:to>
                                    </p:set>
                                    <p:animEffect transition="in" filter="wipe(down)">
                                      <p:cBhvr>
                                        <p:cTn id="47" dur="500"/>
                                        <p:tgtEl>
                                          <p:spTgt spid="2488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2930" name="Picture 2" descr="hipotermia-hypowr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847726"/>
            <a:ext cx="8569325" cy="553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13900"/>
      </p:ext>
    </p:extLst>
  </p:cSld>
  <p:clrMapOvr>
    <a:masterClrMapping/>
  </p:clrMapOvr>
  <p:transition>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5220" name="Picture 4" descr="hipotermia-andr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9914" y="0"/>
            <a:ext cx="5172075" cy="6858000"/>
          </a:xfrm>
          <a:prstGeom prst="rect">
            <a:avLst/>
          </a:prstGeom>
          <a:solidFill>
            <a:schemeClr val="bg1"/>
          </a:solidFill>
        </p:spPr>
      </p:pic>
    </p:spTree>
    <p:extLst>
      <p:ext uri="{BB962C8B-B14F-4D97-AF65-F5344CB8AC3E}">
        <p14:creationId xmlns:p14="http://schemas.microsoft.com/office/powerpoint/2010/main" val="36610818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Intoxicaciones y envenenamientos</a:t>
            </a:r>
            <a:endParaRPr lang="es-MX" dirty="0"/>
          </a:p>
        </p:txBody>
      </p:sp>
      <p:sp>
        <p:nvSpPr>
          <p:cNvPr id="3" name="Subtítulo 2"/>
          <p:cNvSpPr>
            <a:spLocks noGrp="1"/>
          </p:cNvSpPr>
          <p:nvPr>
            <p:ph type="subTitle" idx="1"/>
          </p:nvPr>
        </p:nvSpPr>
        <p:spPr/>
        <p:txBody>
          <a:bodyPr/>
          <a:lstStyle/>
          <a:p>
            <a:r>
              <a:rPr lang="es-MX" smtClean="0"/>
              <a:t>Mendoza Aguilar </a:t>
            </a:r>
            <a:r>
              <a:rPr lang="es-MX" dirty="0" smtClean="0"/>
              <a:t>Juan Daniel</a:t>
            </a:r>
            <a:endParaRPr lang="es-MX" dirty="0"/>
          </a:p>
        </p:txBody>
      </p:sp>
    </p:spTree>
    <p:extLst>
      <p:ext uri="{BB962C8B-B14F-4D97-AF65-F5344CB8AC3E}">
        <p14:creationId xmlns:p14="http://schemas.microsoft.com/office/powerpoint/2010/main" val="42305345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59348" y="983576"/>
            <a:ext cx="11273306" cy="3970318"/>
          </a:xfrm>
          <a:prstGeom prst="rect">
            <a:avLst/>
          </a:prstGeom>
        </p:spPr>
        <p:txBody>
          <a:bodyPr wrap="square">
            <a:spAutoFit/>
          </a:bodyPr>
          <a:lstStyle/>
          <a:p>
            <a:r>
              <a:rPr lang="es-MX" sz="2800" b="1" i="0" dirty="0" smtClean="0">
                <a:solidFill>
                  <a:srgbClr val="0082C8"/>
                </a:solidFill>
                <a:effectLst/>
                <a:latin typeface="Lucida Grande"/>
              </a:rPr>
              <a:t>Primeros auxilios en casos de envenenamiento o intoxicación</a:t>
            </a:r>
          </a:p>
          <a:p>
            <a:endParaRPr lang="es-MX" sz="2800" b="0" i="0" dirty="0" smtClean="0">
              <a:solidFill>
                <a:srgbClr val="333333"/>
              </a:solidFill>
              <a:effectLst/>
              <a:latin typeface="Lucida Grande"/>
            </a:endParaRPr>
          </a:p>
          <a:p>
            <a:r>
              <a:rPr lang="es-MX" sz="2800" b="0" i="0" dirty="0" smtClean="0">
                <a:solidFill>
                  <a:srgbClr val="333333"/>
                </a:solidFill>
                <a:effectLst/>
                <a:latin typeface="Lucida Grande"/>
              </a:rPr>
              <a:t>Una intoxicación es causada por ingerir, inyectarse, inhalar o exponerse de algún modo a una sustancia dañina. La mayoría de las intoxicaciones ocurren por accidente. </a:t>
            </a:r>
          </a:p>
          <a:p>
            <a:r>
              <a:rPr lang="es-MX" sz="2800" b="0" i="0" dirty="0" smtClean="0">
                <a:solidFill>
                  <a:srgbClr val="333333"/>
                </a:solidFill>
                <a:effectLst/>
                <a:latin typeface="Lucida Grande"/>
              </a:rPr>
              <a:t>Los primeros auxilios inmediatos son muy importantes en una emergencia por intoxicación. Los primeros auxilios que se administren antes de conseguir ayuda médica pueden salvar la vida de una persona. </a:t>
            </a:r>
            <a:endParaRPr lang="es-MX" sz="2800" b="0" i="0" dirty="0">
              <a:solidFill>
                <a:srgbClr val="333333"/>
              </a:solidFill>
              <a:effectLst/>
              <a:latin typeface="Lucida Grande"/>
            </a:endParaRPr>
          </a:p>
        </p:txBody>
      </p:sp>
    </p:spTree>
    <p:extLst>
      <p:ext uri="{BB962C8B-B14F-4D97-AF65-F5344CB8AC3E}">
        <p14:creationId xmlns:p14="http://schemas.microsoft.com/office/powerpoint/2010/main" val="156813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60798" y="364782"/>
            <a:ext cx="11304430" cy="5688288"/>
          </a:xfrm>
        </p:spPr>
        <p:txBody>
          <a:bodyPr>
            <a:normAutofit/>
          </a:bodyPr>
          <a:lstStyle/>
          <a:p>
            <a:r>
              <a:rPr lang="es-MX" dirty="0"/>
              <a:t>La </a:t>
            </a:r>
            <a:r>
              <a:rPr lang="es-MX" b="1" dirty="0"/>
              <a:t>propedéutica</a:t>
            </a:r>
            <a:r>
              <a:rPr lang="es-MX" dirty="0"/>
              <a:t> </a:t>
            </a:r>
            <a:r>
              <a:rPr lang="es-MX" dirty="0" smtClean="0"/>
              <a:t>es </a:t>
            </a:r>
            <a:r>
              <a:rPr lang="es-MX" dirty="0"/>
              <a:t>el conjunto de saberes y disciplinas que hace falta conocer para preparar el estudio de una materia, ciencia o disciplina. Constituye una etapa previa a la </a:t>
            </a:r>
            <a:r>
              <a:rPr lang="es-MX" dirty="0">
                <a:hlinkClick r:id="rId2" tooltip="Metodología"/>
              </a:rPr>
              <a:t>metodología</a:t>
            </a:r>
            <a:r>
              <a:rPr lang="es-MX" dirty="0"/>
              <a:t> (conocimiento de los procedimientos y técnicas necesarios para investigar en un área científica). En la mayor parte de las instituciones educativas, los estudios de posgrado (maestría y doctorado) incluyen un curso propedéutico.</a:t>
            </a:r>
          </a:p>
          <a:p>
            <a:r>
              <a:rPr lang="es-MX" dirty="0"/>
              <a:t>Involucra también los conceptos de preparación y adiestramiento, por tanto, la propedéutica es el estudio previo de los fundamentos o prolegómenos de lo que luego se enseñará con mayor extensión y profundidad, a manera de introducción en una disciplina. Aporta los conocimientos teóricos y prácticos necesarios, imprescindibles y básicos de una materia, que necesita el alumno para llegar a entenderla durante su estudio profundo y ejercerla después.</a:t>
            </a:r>
          </a:p>
          <a:p>
            <a:r>
              <a:rPr lang="es-MX" b="1" dirty="0"/>
              <a:t>Propedéutica clínica[</a:t>
            </a:r>
            <a:r>
              <a:rPr lang="es-MX" b="1" dirty="0">
                <a:hlinkClick r:id="rId3" tooltip="Editar sección: Propedéutica clínica"/>
              </a:rPr>
              <a:t>editar</a:t>
            </a:r>
            <a:r>
              <a:rPr lang="es-MX" b="1" dirty="0"/>
              <a:t>]</a:t>
            </a:r>
          </a:p>
          <a:p>
            <a:r>
              <a:rPr lang="es-MX" dirty="0"/>
              <a:t>En medicina veterinaria y humana, la </a:t>
            </a:r>
            <a:r>
              <a:rPr lang="es-MX" b="1" dirty="0"/>
              <a:t>propedéutica</a:t>
            </a:r>
            <a:r>
              <a:rPr lang="es-MX" dirty="0"/>
              <a:t> es la enseñanza de las técnicas de exploración clínica. Enseña el conjunto ordenado de métodos y procedimientos de los que se vale el clínico para observar los </a:t>
            </a:r>
            <a:r>
              <a:rPr lang="es-MX" dirty="0">
                <a:hlinkClick r:id="rId4" tooltip="Signo clínico"/>
              </a:rPr>
              <a:t>signos</a:t>
            </a:r>
            <a:r>
              <a:rPr lang="es-MX" dirty="0"/>
              <a:t> y </a:t>
            </a:r>
            <a:r>
              <a:rPr lang="es-MX" dirty="0">
                <a:hlinkClick r:id="rId5" tooltip="Síntoma"/>
              </a:rPr>
              <a:t>síntomas</a:t>
            </a:r>
            <a:r>
              <a:rPr lang="es-MX" dirty="0"/>
              <a:t>. Enseña a inspeccionar, reconocer y clasificar los síntomas y signos relevantes de los irrelevantes antes de formular un </a:t>
            </a:r>
            <a:r>
              <a:rPr lang="es-MX" dirty="0">
                <a:hlinkClick r:id="rId6" tooltip="Juicio clínico"/>
              </a:rPr>
              <a:t>juicio clínico</a:t>
            </a:r>
            <a:r>
              <a:rPr lang="es-MX" dirty="0"/>
              <a:t> (diagnóstico, tratamiento y pronóstico) por parte del profesional.</a:t>
            </a:r>
          </a:p>
          <a:p>
            <a:endParaRPr lang="es-MX" dirty="0"/>
          </a:p>
        </p:txBody>
      </p:sp>
    </p:spTree>
    <p:extLst>
      <p:ext uri="{BB962C8B-B14F-4D97-AF65-F5344CB8AC3E}">
        <p14:creationId xmlns:p14="http://schemas.microsoft.com/office/powerpoint/2010/main" val="20365036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1231" y="3353024"/>
            <a:ext cx="10515600" cy="1325563"/>
          </a:xfrm>
        </p:spPr>
        <p:txBody>
          <a:bodyPr>
            <a:noAutofit/>
          </a:bodyPr>
          <a:lstStyle/>
          <a:p>
            <a:r>
              <a:rPr lang="es-MX" sz="2800" dirty="0"/>
              <a:t>Es importante destacar que el hecho de que un empaque no tenga una etiqueta de advertencia no significa que sea seguro. Usted debe considerar que se trata de un caso de intoxicación cuando alguien resulte enfermo de manera repentina sin una razón evidente o si la persona es hallada cerca de un horno, un vehículo, un incendio o en un área mal ventilada.</a:t>
            </a:r>
            <a:br>
              <a:rPr lang="es-MX" sz="2800" dirty="0"/>
            </a:br>
            <a:r>
              <a:rPr lang="es-MX" sz="2800" dirty="0"/>
              <a:t>Los síntomas de intoxicación o envenenamiento pueden tardar en aparecer; sin embargo, si usted sospecha que alguien está intoxicado, no espere hasta que se manifiesten los síntomas antes de conseguirle ayuda médica a la persona.</a:t>
            </a:r>
            <a:br>
              <a:rPr lang="es-MX" sz="2800" dirty="0"/>
            </a:br>
            <a:endParaRPr lang="es-MX" sz="2800" dirty="0"/>
          </a:p>
        </p:txBody>
      </p:sp>
    </p:spTree>
    <p:extLst>
      <p:ext uri="{BB962C8B-B14F-4D97-AF65-F5344CB8AC3E}">
        <p14:creationId xmlns:p14="http://schemas.microsoft.com/office/powerpoint/2010/main" val="3425563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2291" y="2528776"/>
            <a:ext cx="10515600" cy="1325563"/>
          </a:xfrm>
        </p:spPr>
        <p:txBody>
          <a:bodyPr>
            <a:noAutofit/>
          </a:bodyPr>
          <a:lstStyle/>
          <a:p>
            <a:r>
              <a:rPr lang="es-MX" sz="2800" b="1" dirty="0"/>
              <a:t>Causas</a:t>
            </a:r>
            <a:br>
              <a:rPr lang="es-MX" sz="2800" b="1" dirty="0"/>
            </a:br>
            <a:r>
              <a:rPr lang="es-MX" sz="2800" dirty="0"/>
              <a:t>Los elementos que pueden causar intoxicación abarcan:  </a:t>
            </a:r>
            <a:br>
              <a:rPr lang="es-MX" sz="2800" dirty="0"/>
            </a:br>
            <a:r>
              <a:rPr lang="es-MX" sz="2800" dirty="0"/>
              <a:t>El gas monóxido de carbono (de hornos, motores a gas, incendios, calefactores)  </a:t>
            </a:r>
            <a:br>
              <a:rPr lang="es-MX" sz="2800" dirty="0"/>
            </a:br>
            <a:r>
              <a:rPr lang="es-MX" sz="2800" u="sng" dirty="0">
                <a:hlinkClick r:id="rId2"/>
              </a:rPr>
              <a:t>Ciertos alimentos</a:t>
            </a:r>
            <a:r>
              <a:rPr lang="es-MX" sz="2800" dirty="0"/>
              <a:t/>
            </a:r>
            <a:br>
              <a:rPr lang="es-MX" sz="2800" dirty="0"/>
            </a:br>
            <a:r>
              <a:rPr lang="es-MX" sz="2800" dirty="0"/>
              <a:t>Químicos en el lugar de trabajo</a:t>
            </a:r>
            <a:br>
              <a:rPr lang="es-MX" sz="2800" dirty="0"/>
            </a:br>
            <a:r>
              <a:rPr lang="es-MX" sz="2800" dirty="0"/>
              <a:t>Fármacos, entre ellos los recetados y los de venta libre (como una </a:t>
            </a:r>
            <a:r>
              <a:rPr lang="es-MX" sz="2800" u="sng" dirty="0">
                <a:hlinkClick r:id="rId3"/>
              </a:rPr>
              <a:t>sobredosis de ácido acetilsalicílico</a:t>
            </a:r>
            <a:r>
              <a:rPr lang="es-MX" sz="2800" dirty="0"/>
              <a:t>) y drogas ilícitas como la cocaína</a:t>
            </a:r>
            <a:br>
              <a:rPr lang="es-MX" sz="2800" dirty="0"/>
            </a:br>
            <a:r>
              <a:rPr lang="es-MX" sz="2800" u="sng" dirty="0">
                <a:hlinkClick r:id="rId4"/>
              </a:rPr>
              <a:t>Detergentes</a:t>
            </a:r>
            <a:r>
              <a:rPr lang="es-MX" sz="2800" dirty="0"/>
              <a:t> y productos de limpieza de uso doméstico</a:t>
            </a:r>
            <a:br>
              <a:rPr lang="es-MX" sz="2800" dirty="0"/>
            </a:br>
            <a:r>
              <a:rPr lang="es-MX" sz="2800" dirty="0"/>
              <a:t>Plantas de interiores y de exteriores (comer plantas tóxicas)</a:t>
            </a:r>
            <a:br>
              <a:rPr lang="es-MX" sz="2800" dirty="0"/>
            </a:br>
            <a:r>
              <a:rPr lang="es-MX" sz="2800" u="sng" dirty="0">
                <a:hlinkClick r:id="rId5"/>
              </a:rPr>
              <a:t>Insecticidas</a:t>
            </a:r>
            <a:r>
              <a:rPr lang="es-MX" sz="2800" dirty="0"/>
              <a:t/>
            </a:r>
            <a:br>
              <a:rPr lang="es-MX" sz="2800" dirty="0"/>
            </a:br>
            <a:r>
              <a:rPr lang="es-MX" sz="2800" dirty="0"/>
              <a:t>Pinturas  </a:t>
            </a:r>
            <a:br>
              <a:rPr lang="es-MX" sz="2800" dirty="0"/>
            </a:br>
            <a:endParaRPr lang="es-MX" sz="2800" dirty="0"/>
          </a:p>
        </p:txBody>
      </p:sp>
    </p:spTree>
    <p:extLst>
      <p:ext uri="{BB962C8B-B14F-4D97-AF65-F5344CB8AC3E}">
        <p14:creationId xmlns:p14="http://schemas.microsoft.com/office/powerpoint/2010/main" val="34557881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649" y="383192"/>
            <a:ext cx="11409609" cy="5927456"/>
          </a:xfrm>
        </p:spPr>
        <p:txBody>
          <a:bodyPr numCol="2">
            <a:normAutofit/>
          </a:bodyPr>
          <a:lstStyle/>
          <a:p>
            <a:r>
              <a:rPr lang="es-MX" dirty="0"/>
              <a:t>Los síntomas varían según el tóxico, pero pueden abarcar:  </a:t>
            </a:r>
          </a:p>
          <a:p>
            <a:r>
              <a:rPr lang="es-MX" u="sng" dirty="0">
                <a:hlinkClick r:id="rId2"/>
              </a:rPr>
              <a:t>Dolor abdominal</a:t>
            </a:r>
            <a:r>
              <a:rPr lang="es-MX" dirty="0"/>
              <a:t> </a:t>
            </a:r>
          </a:p>
          <a:p>
            <a:r>
              <a:rPr lang="es-MX" dirty="0"/>
              <a:t>Labios morados</a:t>
            </a:r>
          </a:p>
          <a:p>
            <a:r>
              <a:rPr lang="es-MX" u="sng" dirty="0">
                <a:hlinkClick r:id="rId3"/>
              </a:rPr>
              <a:t>Dolor torácico</a:t>
            </a:r>
            <a:endParaRPr lang="es-MX" dirty="0"/>
          </a:p>
          <a:p>
            <a:r>
              <a:rPr lang="es-MX" dirty="0"/>
              <a:t>Confusión</a:t>
            </a:r>
          </a:p>
          <a:p>
            <a:r>
              <a:rPr lang="es-MX" u="sng" dirty="0">
                <a:hlinkClick r:id="rId4"/>
              </a:rPr>
              <a:t>Tos</a:t>
            </a:r>
            <a:endParaRPr lang="es-MX" dirty="0"/>
          </a:p>
          <a:p>
            <a:r>
              <a:rPr lang="es-MX" u="sng" dirty="0">
                <a:hlinkClick r:id="rId5"/>
              </a:rPr>
              <a:t>Diarrea</a:t>
            </a:r>
            <a:endParaRPr lang="es-MX" dirty="0"/>
          </a:p>
          <a:p>
            <a:r>
              <a:rPr lang="es-MX" u="sng" dirty="0">
                <a:hlinkClick r:id="rId6"/>
              </a:rPr>
              <a:t>Dificultad para respirar o falta de aliento</a:t>
            </a:r>
            <a:endParaRPr lang="es-MX" dirty="0"/>
          </a:p>
          <a:p>
            <a:r>
              <a:rPr lang="es-MX" u="sng" dirty="0">
                <a:hlinkClick r:id="rId7"/>
              </a:rPr>
              <a:t>Vértigo</a:t>
            </a:r>
            <a:endParaRPr lang="es-MX" dirty="0"/>
          </a:p>
          <a:p>
            <a:r>
              <a:rPr lang="es-MX" u="sng" dirty="0">
                <a:hlinkClick r:id="rId8"/>
              </a:rPr>
              <a:t>Visión doble</a:t>
            </a:r>
            <a:endParaRPr lang="es-MX" dirty="0"/>
          </a:p>
          <a:p>
            <a:r>
              <a:rPr lang="es-MX" u="sng" dirty="0">
                <a:hlinkClick r:id="rId9"/>
              </a:rPr>
              <a:t>Somnolencia</a:t>
            </a:r>
            <a:endParaRPr lang="es-MX" dirty="0"/>
          </a:p>
          <a:p>
            <a:r>
              <a:rPr lang="es-MX" u="sng" dirty="0">
                <a:hlinkClick r:id="rId10"/>
              </a:rPr>
              <a:t>Fiebre</a:t>
            </a:r>
            <a:endParaRPr lang="es-MX" dirty="0"/>
          </a:p>
          <a:p>
            <a:r>
              <a:rPr lang="es-MX" u="sng" dirty="0">
                <a:hlinkClick r:id="rId11"/>
              </a:rPr>
              <a:t>Dolor de cabeza</a:t>
            </a:r>
            <a:endParaRPr lang="es-MX" dirty="0"/>
          </a:p>
          <a:p>
            <a:r>
              <a:rPr lang="es-MX" u="sng" dirty="0">
                <a:hlinkClick r:id="rId12"/>
              </a:rPr>
              <a:t>Palpitaciones cardíacas</a:t>
            </a:r>
            <a:endParaRPr lang="es-MX" dirty="0"/>
          </a:p>
          <a:p>
            <a:r>
              <a:rPr lang="es-MX" dirty="0"/>
              <a:t>Irritabilidad</a:t>
            </a:r>
          </a:p>
          <a:p>
            <a:r>
              <a:rPr lang="es-MX" u="sng" dirty="0">
                <a:hlinkClick r:id="rId13"/>
              </a:rPr>
              <a:t>Inapetencia</a:t>
            </a:r>
            <a:endParaRPr lang="es-MX" dirty="0"/>
          </a:p>
          <a:p>
            <a:r>
              <a:rPr lang="es-MX" u="sng" dirty="0">
                <a:hlinkClick r:id="rId14"/>
              </a:rPr>
              <a:t>Incontinencia urinaria</a:t>
            </a:r>
            <a:endParaRPr lang="es-MX" dirty="0"/>
          </a:p>
          <a:p>
            <a:r>
              <a:rPr lang="es-MX" u="sng" dirty="0" err="1">
                <a:hlinkClick r:id="rId15"/>
              </a:rPr>
              <a:t>Fasciculaciones</a:t>
            </a:r>
            <a:r>
              <a:rPr lang="es-MX" u="sng" dirty="0">
                <a:hlinkClick r:id="rId15"/>
              </a:rPr>
              <a:t> musculares</a:t>
            </a:r>
            <a:endParaRPr lang="es-MX" dirty="0"/>
          </a:p>
          <a:p>
            <a:r>
              <a:rPr lang="es-MX" u="sng" dirty="0">
                <a:hlinkClick r:id="rId16"/>
              </a:rPr>
              <a:t>Náuseas y vómitos</a:t>
            </a:r>
            <a:endParaRPr lang="es-MX" dirty="0"/>
          </a:p>
          <a:p>
            <a:r>
              <a:rPr lang="es-MX" u="sng" dirty="0">
                <a:hlinkClick r:id="rId17"/>
              </a:rPr>
              <a:t>Entumecimiento y hormigueo</a:t>
            </a:r>
            <a:endParaRPr lang="es-MX" dirty="0"/>
          </a:p>
          <a:p>
            <a:r>
              <a:rPr lang="es-MX" u="sng" dirty="0">
                <a:hlinkClick r:id="rId18"/>
              </a:rPr>
              <a:t>Convulsiones</a:t>
            </a:r>
            <a:endParaRPr lang="es-MX" dirty="0"/>
          </a:p>
          <a:p>
            <a:r>
              <a:rPr lang="es-MX" u="sng" dirty="0">
                <a:hlinkClick r:id="rId19"/>
              </a:rPr>
              <a:t>Erupción cutánea</a:t>
            </a:r>
            <a:r>
              <a:rPr lang="es-MX" dirty="0"/>
              <a:t> o </a:t>
            </a:r>
            <a:r>
              <a:rPr lang="es-MX" u="sng" dirty="0">
                <a:hlinkClick r:id="rId20"/>
              </a:rPr>
              <a:t>quemaduras</a:t>
            </a:r>
            <a:r>
              <a:rPr lang="es-MX" dirty="0"/>
              <a:t> </a:t>
            </a:r>
          </a:p>
          <a:p>
            <a:r>
              <a:rPr lang="es-MX" u="sng" dirty="0">
                <a:hlinkClick r:id="rId21"/>
              </a:rPr>
              <a:t>Estupor</a:t>
            </a:r>
            <a:r>
              <a:rPr lang="es-MX" dirty="0"/>
              <a:t> </a:t>
            </a:r>
          </a:p>
          <a:p>
            <a:r>
              <a:rPr lang="es-MX" u="sng" dirty="0">
                <a:hlinkClick r:id="rId22"/>
              </a:rPr>
              <a:t>Pérdida del conocimiento</a:t>
            </a:r>
            <a:endParaRPr lang="es-MX" dirty="0"/>
          </a:p>
          <a:p>
            <a:r>
              <a:rPr lang="es-MX" u="sng" dirty="0">
                <a:hlinkClick r:id="rId23"/>
              </a:rPr>
              <a:t>Aliento</a:t>
            </a:r>
            <a:r>
              <a:rPr lang="es-MX" dirty="0"/>
              <a:t> inusual</a:t>
            </a:r>
          </a:p>
          <a:p>
            <a:r>
              <a:rPr lang="es-MX" u="sng" dirty="0">
                <a:hlinkClick r:id="rId24"/>
              </a:rPr>
              <a:t>Debilidad</a:t>
            </a:r>
            <a:endParaRPr lang="es-MX" dirty="0"/>
          </a:p>
          <a:p>
            <a:endParaRPr lang="es-MX" dirty="0"/>
          </a:p>
        </p:txBody>
      </p:sp>
    </p:spTree>
    <p:extLst>
      <p:ext uri="{BB962C8B-B14F-4D97-AF65-F5344CB8AC3E}">
        <p14:creationId xmlns:p14="http://schemas.microsoft.com/office/powerpoint/2010/main" val="15694450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0013" y="293038"/>
            <a:ext cx="11718701" cy="6236551"/>
          </a:xfrm>
        </p:spPr>
        <p:txBody>
          <a:bodyPr>
            <a:normAutofit/>
          </a:bodyPr>
          <a:lstStyle/>
          <a:p>
            <a:r>
              <a:rPr lang="es-MX" dirty="0"/>
              <a:t>Para intoxicación por ingestión: </a:t>
            </a:r>
          </a:p>
          <a:p>
            <a:r>
              <a:rPr lang="es-MX" dirty="0"/>
              <a:t>Examine y vigile las vías respiratorias, la respiración y el pulso de la persona. Inicie respiración boca a boca y </a:t>
            </a:r>
            <a:r>
              <a:rPr lang="es-MX" u="sng" dirty="0">
                <a:hlinkClick r:id="rId2"/>
              </a:rPr>
              <a:t>RCP</a:t>
            </a:r>
            <a:r>
              <a:rPr lang="es-MX" dirty="0"/>
              <a:t>, de ser necesario.</a:t>
            </a:r>
          </a:p>
          <a:p>
            <a:r>
              <a:rPr lang="es-MX" dirty="0"/>
              <a:t>Trate de constatar que la persona ciertamente se haya intoxicado, ya que puede ser difícil determinarlo. Algunas señales son aliento con olor a químicos, quemaduras alrededor de la boca, dificultad para respirar, vómitos u olores infrecuentes en la persona. Si es posible, identifique el tóxico.</a:t>
            </a:r>
          </a:p>
          <a:p>
            <a:r>
              <a:rPr lang="es-MX" dirty="0"/>
              <a:t>No provoque el vómito en la persona, a menos que así lo indique el Centro de toxicología o un profesional de la salud.</a:t>
            </a:r>
          </a:p>
          <a:p>
            <a:r>
              <a:rPr lang="es-MX" dirty="0"/>
              <a:t>Si la persona vomita, despeje las vías respiratorias. Envuelva un pedazo de tela en los dedos de la mano antes de limpiar la boca y la garganta. Si la persona ha estado enferma debido a la ingestión de parte de una planta, guarde el vómito. Esto puede ayudarle a los expertos a identificar el tipo de medicamento que se puede utilizar para neutralizar el tóxico.</a:t>
            </a:r>
          </a:p>
          <a:p>
            <a:r>
              <a:rPr lang="es-MX" dirty="0"/>
              <a:t>Si la persona comienza a tener convulsiones, administre los </a:t>
            </a:r>
            <a:r>
              <a:rPr lang="es-MX" u="sng" dirty="0">
                <a:hlinkClick r:id="rId3"/>
              </a:rPr>
              <a:t>primeros auxilios para estos casos</a:t>
            </a:r>
            <a:r>
              <a:rPr lang="es-MX" dirty="0"/>
              <a:t>.</a:t>
            </a:r>
          </a:p>
          <a:p>
            <a:r>
              <a:rPr lang="es-MX" dirty="0"/>
              <a:t>Mantenga a la persona cómoda. Gírela sobre su lado izquierdo y permanezca allí mientras consigue o espera la ayuda médica.</a:t>
            </a:r>
          </a:p>
          <a:p>
            <a:r>
              <a:rPr lang="es-MX" dirty="0"/>
              <a:t>Si el tóxico ha salpicado las ropas de la persona, quíteselas y lave la piel con agua</a:t>
            </a:r>
            <a:r>
              <a:rPr lang="es-MX" dirty="0" smtClean="0"/>
              <a:t>.</a:t>
            </a:r>
            <a:endParaRPr lang="es-MX" dirty="0"/>
          </a:p>
        </p:txBody>
      </p:sp>
    </p:spTree>
    <p:extLst>
      <p:ext uri="{BB962C8B-B14F-4D97-AF65-F5344CB8AC3E}">
        <p14:creationId xmlns:p14="http://schemas.microsoft.com/office/powerpoint/2010/main" val="336643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1225" y="383191"/>
            <a:ext cx="11306578" cy="6030488"/>
          </a:xfrm>
        </p:spPr>
        <p:txBody>
          <a:bodyPr>
            <a:normAutofit/>
          </a:bodyPr>
          <a:lstStyle/>
          <a:p>
            <a:r>
              <a:rPr lang="es-MX" dirty="0" smtClean="0"/>
              <a:t>Para </a:t>
            </a:r>
            <a:r>
              <a:rPr lang="es-MX" dirty="0"/>
              <a:t>intoxicación por inhalación:</a:t>
            </a:r>
          </a:p>
          <a:p>
            <a:r>
              <a:rPr lang="es-MX" dirty="0"/>
              <a:t>Pida ayuda médica de emergencia. Nunca intente rescatar a una persona sin antes notificar a otros.</a:t>
            </a:r>
          </a:p>
          <a:p>
            <a:r>
              <a:rPr lang="es-MX" dirty="0"/>
              <a:t>Rescate a la persona del peligro de gases, vapores o humo si es seguro hacerlo y abra las ventanas y puertas para que salgan los vapores.</a:t>
            </a:r>
          </a:p>
          <a:p>
            <a:r>
              <a:rPr lang="es-MX" dirty="0"/>
              <a:t>Respire aire fresco profundamente varias veces y luego contenga la respiración al entrar al lugar. Colóquese un pedazo de tela mojado sobre la nariz y la boca.</a:t>
            </a:r>
          </a:p>
          <a:p>
            <a:r>
              <a:rPr lang="es-MX" dirty="0"/>
              <a:t>No encienda fósforos ni utilice encendedores pues algunos gases pueden hacer combustión.</a:t>
            </a:r>
          </a:p>
          <a:p>
            <a:r>
              <a:rPr lang="es-MX" dirty="0"/>
              <a:t>Luego de rescatar a la persona del peligro, examine y vigile sus vías respiratorias, la respiración y el pulso. Si es necesario, comience a dar respiración boca a boca y RCP.</a:t>
            </a:r>
          </a:p>
          <a:p>
            <a:r>
              <a:rPr lang="es-MX" dirty="0"/>
              <a:t>Si es necesario, administre los </a:t>
            </a:r>
            <a:r>
              <a:rPr lang="es-MX" u="sng" dirty="0">
                <a:hlinkClick r:id="rId2"/>
              </a:rPr>
              <a:t>primeros auxilios para lesiones en los ojos</a:t>
            </a:r>
            <a:r>
              <a:rPr lang="es-MX" dirty="0"/>
              <a:t> o convulsiones.</a:t>
            </a:r>
          </a:p>
          <a:p>
            <a:r>
              <a:rPr lang="es-MX" dirty="0"/>
              <a:t>Si la persona vomita, despeje sus vías respiratorias. Envuelva un pedazo de tela alrededor de los dedos antes de limpiar la boca y la garganta.</a:t>
            </a:r>
          </a:p>
          <a:p>
            <a:r>
              <a:rPr lang="es-MX" dirty="0"/>
              <a:t>Incluso si la persona parece estar perfectamente bien, consiga ayuda médica</a:t>
            </a:r>
          </a:p>
          <a:p>
            <a:endParaRPr lang="es-MX" dirty="0"/>
          </a:p>
        </p:txBody>
      </p:sp>
    </p:spTree>
    <p:extLst>
      <p:ext uri="{BB962C8B-B14F-4D97-AF65-F5344CB8AC3E}">
        <p14:creationId xmlns:p14="http://schemas.microsoft.com/office/powerpoint/2010/main" val="25625370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err="1" smtClean="0"/>
              <a:t>Via</a:t>
            </a:r>
            <a:r>
              <a:rPr lang="es-MX" dirty="0" smtClean="0"/>
              <a:t> de exposición y </a:t>
            </a:r>
            <a:r>
              <a:rPr lang="es-MX" dirty="0" err="1" smtClean="0"/>
              <a:t>clasificacion</a:t>
            </a:r>
            <a:endParaRPr lang="es-MX" dirty="0"/>
          </a:p>
        </p:txBody>
      </p:sp>
      <p:sp>
        <p:nvSpPr>
          <p:cNvPr id="3" name="Subtítulo 2"/>
          <p:cNvSpPr>
            <a:spLocks noGrp="1"/>
          </p:cNvSpPr>
          <p:nvPr>
            <p:ph type="subTitle" idx="1"/>
          </p:nvPr>
        </p:nvSpPr>
        <p:spPr/>
        <p:txBody>
          <a:bodyPr/>
          <a:lstStyle/>
          <a:p>
            <a:r>
              <a:rPr lang="es-MX" dirty="0" smtClean="0"/>
              <a:t>Mendoza </a:t>
            </a:r>
            <a:r>
              <a:rPr lang="es-MX" smtClean="0"/>
              <a:t>aguilar daniel</a:t>
            </a:r>
            <a:endParaRPr lang="es-MX"/>
          </a:p>
        </p:txBody>
      </p:sp>
    </p:spTree>
    <p:extLst>
      <p:ext uri="{BB962C8B-B14F-4D97-AF65-F5344CB8AC3E}">
        <p14:creationId xmlns:p14="http://schemas.microsoft.com/office/powerpoint/2010/main" val="15405343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1203" name="Rectangle 3"/>
          <p:cNvSpPr>
            <a:spLocks noGrp="1" noChangeArrowheads="1"/>
          </p:cNvSpPr>
          <p:nvPr>
            <p:ph type="body" sz="half" idx="1"/>
          </p:nvPr>
        </p:nvSpPr>
        <p:spPr>
          <a:xfrm>
            <a:off x="1981200" y="1981200"/>
            <a:ext cx="4402138" cy="3886200"/>
          </a:xfrm>
        </p:spPr>
        <p:txBody>
          <a:bodyPr/>
          <a:lstStyle/>
          <a:p>
            <a:r>
              <a:rPr lang="es-ES" altLang="ja-JP" b="1">
                <a:ea typeface="ＭＳ Ｐゴシック" panose="020B0600070205080204" pitchFamily="34" charset="-128"/>
              </a:rPr>
              <a:t>Conducción: </a:t>
            </a:r>
            <a:r>
              <a:rPr lang="es-ES" altLang="ja-JP">
                <a:ea typeface="ＭＳ Ｐゴシック" panose="020B0600070205080204" pitchFamily="34" charset="-128"/>
              </a:rPr>
              <a:t>es la transferencia de calor mediante el contacto físico</a:t>
            </a:r>
          </a:p>
          <a:p>
            <a:pPr lvl="1"/>
            <a:r>
              <a:rPr lang="es-ES" altLang="ja-JP">
                <a:ea typeface="ＭＳ Ｐゴシック" panose="020B0600070205080204" pitchFamily="34" charset="-128"/>
              </a:rPr>
              <a:t>Explica el 2% de la pérdida de calor del cuerpo.</a:t>
            </a:r>
            <a:endParaRPr lang="es-ES" altLang="ja-JP" b="1">
              <a:ea typeface="ＭＳ Ｐゴシック" panose="020B0600070205080204" pitchFamily="34" charset="-128"/>
            </a:endParaRPr>
          </a:p>
        </p:txBody>
      </p:sp>
      <p:pic>
        <p:nvPicPr>
          <p:cNvPr id="51208" name="Picture 8"/>
          <p:cNvPicPr>
            <a:picLocks noGrp="1" noChangeAspect="1" noChangeArrowheads="1"/>
          </p:cNvPicPr>
          <p:nvPr>
            <p:ph sz="quarter" idx="2"/>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l="2892"/>
          <a:stretch>
            <a:fillRect/>
          </a:stretch>
        </p:blipFill>
        <p:spPr>
          <a:xfrm>
            <a:off x="5448300" y="1844676"/>
            <a:ext cx="4851400" cy="4240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034943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51208"/>
                                        </p:tgtEl>
                                        <p:attrNameLst>
                                          <p:attrName>style.visibility</p:attrName>
                                        </p:attrNameLst>
                                      </p:cBhvr>
                                      <p:to>
                                        <p:strVal val="visible"/>
                                      </p:to>
                                    </p:set>
                                    <p:animEffect transition="in" filter="fade">
                                      <p:cBhvr>
                                        <p:cTn id="12" dur="1000"/>
                                        <p:tgtEl>
                                          <p:spTgt spid="51208"/>
                                        </p:tgtEl>
                                      </p:cBhvr>
                                    </p:animEffect>
                                    <p:anim calcmode="lin" valueType="num">
                                      <p:cBhvr>
                                        <p:cTn id="13" dur="1000" fill="hold"/>
                                        <p:tgtEl>
                                          <p:spTgt spid="51208"/>
                                        </p:tgtEl>
                                        <p:attrNameLst>
                                          <p:attrName>ppt_x</p:attrName>
                                        </p:attrNameLst>
                                      </p:cBhvr>
                                      <p:tavLst>
                                        <p:tav tm="0">
                                          <p:val>
                                            <p:strVal val="#ppt_x"/>
                                          </p:val>
                                        </p:tav>
                                        <p:tav tm="100000">
                                          <p:val>
                                            <p:strVal val="#ppt_x"/>
                                          </p:val>
                                        </p:tav>
                                      </p:tavLst>
                                    </p:anim>
                                    <p:anim calcmode="lin" valueType="num">
                                      <p:cBhvr>
                                        <p:cTn id="14" dur="1000" fill="hold"/>
                                        <p:tgtEl>
                                          <p:spTgt spid="5120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51203">
                                            <p:txEl>
                                              <p:pRg st="1" end="1"/>
                                            </p:txEl>
                                          </p:spTgt>
                                        </p:tgtEl>
                                        <p:attrNameLst>
                                          <p:attrName>style.visibility</p:attrName>
                                        </p:attrNameLst>
                                      </p:cBhvr>
                                      <p:to>
                                        <p:strVal val="visible"/>
                                      </p:to>
                                    </p:set>
                                    <p:animEffect transition="in" filter="wipe(up)">
                                      <p:cBhvr>
                                        <p:cTn id="19"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0" y="457200"/>
            <a:ext cx="8229600" cy="1371600"/>
          </a:xfrm>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3251" name="Rectangle 3"/>
          <p:cNvSpPr>
            <a:spLocks noGrp="1" noChangeArrowheads="1"/>
          </p:cNvSpPr>
          <p:nvPr>
            <p:ph type="body" sz="half" idx="4294967295"/>
          </p:nvPr>
        </p:nvSpPr>
        <p:spPr>
          <a:xfrm>
            <a:off x="0" y="1981200"/>
            <a:ext cx="5616575" cy="4400550"/>
          </a:xfrm>
        </p:spPr>
        <p:txBody>
          <a:bodyPr/>
          <a:lstStyle/>
          <a:p>
            <a:pPr>
              <a:lnSpc>
                <a:spcPct val="90000"/>
              </a:lnSpc>
            </a:pPr>
            <a:r>
              <a:rPr lang="es-ES" altLang="ja-JP" b="1">
                <a:ea typeface="ＭＳ Ｐゴシック" panose="020B0600070205080204" pitchFamily="34" charset="-128"/>
              </a:rPr>
              <a:t>Convección: </a:t>
            </a:r>
            <a:r>
              <a:rPr lang="es-ES" altLang="ja-JP">
                <a:ea typeface="ＭＳ Ｐゴシック" panose="020B0600070205080204" pitchFamily="34" charset="-128"/>
              </a:rPr>
              <a:t>es la transferencia del calor del cuerpo al aire y el vapor de agua que rodean el cuerpo</a:t>
            </a:r>
          </a:p>
          <a:p>
            <a:pPr lvl="1">
              <a:lnSpc>
                <a:spcPct val="90000"/>
              </a:lnSpc>
            </a:pPr>
            <a:r>
              <a:rPr lang="es-ES" altLang="ja-JP">
                <a:ea typeface="ＭＳ Ｐゴシック" panose="020B0600070205080204" pitchFamily="34" charset="-128"/>
              </a:rPr>
              <a:t>Explica el 10% de la pérdida del calor del cuerpo. </a:t>
            </a:r>
          </a:p>
          <a:p>
            <a:pPr>
              <a:lnSpc>
                <a:spcPct val="90000"/>
              </a:lnSpc>
            </a:pPr>
            <a:r>
              <a:rPr lang="es-ES" altLang="ja-JP">
                <a:ea typeface="ＭＳ Ｐゴシック" panose="020B0600070205080204" pitchFamily="34" charset="-128"/>
              </a:rPr>
              <a:t>Cuándo temperatura ambiental excede la temperatura del cuerpo, el cuerpo gana energía calórica. </a:t>
            </a:r>
            <a:endParaRPr lang="es-ES" altLang="ja-JP" b="1">
              <a:ea typeface="ＭＳ Ｐゴシック" panose="020B0600070205080204" pitchFamily="34" charset="-128"/>
            </a:endParaRPr>
          </a:p>
        </p:txBody>
      </p:sp>
      <p:pic>
        <p:nvPicPr>
          <p:cNvPr id="53253" name="Picture 5" descr="illustration"/>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8988425" y="1341438"/>
            <a:ext cx="3203575" cy="2438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4172298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1000"/>
                                        <p:tgtEl>
                                          <p:spTgt spid="53251">
                                            <p:txEl>
                                              <p:pRg st="0" end="0"/>
                                            </p:txEl>
                                          </p:spTgt>
                                        </p:tgtEl>
                                      </p:cBhvr>
                                    </p:animEffect>
                                    <p:anim calcmode="lin" valueType="num">
                                      <p:cBhvr>
                                        <p:cTn id="8" dur="10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32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3253"/>
                                        </p:tgtEl>
                                        <p:attrNameLst>
                                          <p:attrName>style.visibility</p:attrName>
                                        </p:attrNameLst>
                                      </p:cBhvr>
                                      <p:to>
                                        <p:strVal val="visible"/>
                                      </p:to>
                                    </p:set>
                                    <p:anim calcmode="lin" valueType="num">
                                      <p:cBhvr>
                                        <p:cTn id="14" dur="500" fill="hold"/>
                                        <p:tgtEl>
                                          <p:spTgt spid="53253"/>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3253"/>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3253"/>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3253"/>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53251">
                                            <p:txEl>
                                              <p:pRg st="1" end="1"/>
                                            </p:txEl>
                                          </p:spTgt>
                                        </p:tgtEl>
                                        <p:attrNameLst>
                                          <p:attrName>style.visibility</p:attrName>
                                        </p:attrNameLst>
                                      </p:cBhvr>
                                      <p:to>
                                        <p:strVal val="visible"/>
                                      </p:to>
                                    </p:set>
                                    <p:animEffect transition="in" filter="fade">
                                      <p:cBhvr>
                                        <p:cTn id="22" dur="1000"/>
                                        <p:tgtEl>
                                          <p:spTgt spid="53251">
                                            <p:txEl>
                                              <p:pRg st="1" end="1"/>
                                            </p:txEl>
                                          </p:spTgt>
                                        </p:tgtEl>
                                      </p:cBhvr>
                                    </p:animEffect>
                                    <p:anim calcmode="lin" valueType="num">
                                      <p:cBhvr>
                                        <p:cTn id="23" dur="10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32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53251">
                                            <p:txEl>
                                              <p:pRg st="2" end="2"/>
                                            </p:txEl>
                                          </p:spTgt>
                                        </p:tgtEl>
                                        <p:attrNameLst>
                                          <p:attrName>style.visibility</p:attrName>
                                        </p:attrNameLst>
                                      </p:cBhvr>
                                      <p:to>
                                        <p:strVal val="visible"/>
                                      </p:to>
                                    </p:set>
                                    <p:animEffect transition="in" filter="fade">
                                      <p:cBhvr>
                                        <p:cTn id="29" dur="1000"/>
                                        <p:tgtEl>
                                          <p:spTgt spid="53251">
                                            <p:txEl>
                                              <p:pRg st="2" end="2"/>
                                            </p:txEl>
                                          </p:spTgt>
                                        </p:tgtEl>
                                      </p:cBhvr>
                                    </p:animEffect>
                                    <p:anim calcmode="lin" valueType="num">
                                      <p:cBhvr>
                                        <p:cTn id="30" dur="10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32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2227" name="Rectangle 3"/>
          <p:cNvSpPr>
            <a:spLocks noGrp="1" noChangeArrowheads="1"/>
          </p:cNvSpPr>
          <p:nvPr>
            <p:ph type="body" sz="half" idx="1"/>
          </p:nvPr>
        </p:nvSpPr>
        <p:spPr/>
        <p:txBody>
          <a:bodyPr/>
          <a:lstStyle/>
          <a:p>
            <a:r>
              <a:rPr lang="es-ES" altLang="ja-JP" b="1">
                <a:ea typeface="ＭＳ Ｐゴシック" panose="020B0600070205080204" pitchFamily="34" charset="-128"/>
              </a:rPr>
              <a:t>Radiación: </a:t>
            </a:r>
            <a:r>
              <a:rPr lang="es-ES" altLang="ja-JP">
                <a:ea typeface="ＭＳ Ｐゴシック" panose="020B0600070205080204" pitchFamily="34" charset="-128"/>
              </a:rPr>
              <a:t>es la transferencia del calor ondas vía electromagnéticas</a:t>
            </a:r>
          </a:p>
          <a:p>
            <a:pPr lvl="1"/>
            <a:r>
              <a:rPr lang="es-ES" altLang="ja-JP">
                <a:ea typeface="ＭＳ Ｐゴシック" panose="020B0600070205080204" pitchFamily="34" charset="-128"/>
              </a:rPr>
              <a:t>Explica la mayoría (65%) de las disipaciones del calor</a:t>
            </a:r>
          </a:p>
        </p:txBody>
      </p:sp>
      <p:pic>
        <p:nvPicPr>
          <p:cNvPr id="52231" name="Picture 7" descr="Picture 014"/>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a:xfrm>
            <a:off x="6096001" y="2332039"/>
            <a:ext cx="4348163" cy="3260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146948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lide(fromBottom)">
                                      <p:cBhvr>
                                        <p:cTn id="7" dur="500">
                                          <p:stCondLst>
                                            <p:cond delay="0"/>
                                          </p:stCondLst>
                                        </p:cTn>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52231"/>
                                        </p:tgtEl>
                                        <p:attrNameLst>
                                          <p:attrName>style.visibility</p:attrName>
                                        </p:attrNameLst>
                                      </p:cBhvr>
                                      <p:to>
                                        <p:strVal val="visible"/>
                                      </p:to>
                                    </p:set>
                                    <p:anim calcmode="lin" valueType="num">
                                      <p:cBhvr>
                                        <p:cTn id="12" dur="500" fill="hold"/>
                                        <p:tgtEl>
                                          <p:spTgt spid="52231"/>
                                        </p:tgtEl>
                                        <p:attrNameLst>
                                          <p:attrName>ppt_w</p:attrName>
                                        </p:attrNameLst>
                                      </p:cBhvr>
                                      <p:tavLst>
                                        <p:tav tm="0">
                                          <p:val>
                                            <p:fltVal val="0"/>
                                          </p:val>
                                        </p:tav>
                                        <p:tav tm="100000">
                                          <p:val>
                                            <p:strVal val="#ppt_w"/>
                                          </p:val>
                                        </p:tav>
                                      </p:tavLst>
                                    </p:anim>
                                    <p:anim calcmode="lin" valueType="num">
                                      <p:cBhvr>
                                        <p:cTn id="13" dur="500" fill="hold"/>
                                        <p:tgtEl>
                                          <p:spTgt spid="52231"/>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52227">
                                            <p:txEl>
                                              <p:pRg st="1" end="1"/>
                                            </p:txEl>
                                          </p:spTgt>
                                        </p:tgtEl>
                                        <p:attrNameLst>
                                          <p:attrName>style.visibility</p:attrName>
                                        </p:attrNameLst>
                                      </p:cBhvr>
                                      <p:to>
                                        <p:strVal val="visible"/>
                                      </p:to>
                                    </p:set>
                                    <p:animEffect transition="in" filter="slide(fromBottom)">
                                      <p:cBhvr>
                                        <p:cTn id="18" dur="500">
                                          <p:stCondLst>
                                            <p:cond delay="0"/>
                                          </p:stCondLst>
                                        </p:cTn>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4275" name="Rectangle 3"/>
          <p:cNvSpPr>
            <a:spLocks noGrp="1" noChangeArrowheads="1"/>
          </p:cNvSpPr>
          <p:nvPr>
            <p:ph idx="1"/>
          </p:nvPr>
        </p:nvSpPr>
        <p:spPr/>
        <p:txBody>
          <a:bodyPr/>
          <a:lstStyle/>
          <a:p>
            <a:r>
              <a:rPr lang="es-ES" altLang="ja-JP" b="1">
                <a:ea typeface="ＭＳ Ｐゴシック" panose="020B0600070205080204" pitchFamily="34" charset="-128"/>
              </a:rPr>
              <a:t>Evaporación: </a:t>
            </a:r>
            <a:r>
              <a:rPr lang="es-ES" altLang="ja-JP">
                <a:ea typeface="ＭＳ Ｐゴシック" panose="020B0600070205080204" pitchFamily="34" charset="-128"/>
              </a:rPr>
              <a:t>es la transferencia del calor por la transformación de un líquido en vapor</a:t>
            </a:r>
          </a:p>
          <a:p>
            <a:pPr lvl="1"/>
            <a:r>
              <a:rPr lang="es-ES" altLang="ja-JP">
                <a:ea typeface="ＭＳ Ｐゴシック" panose="020B0600070205080204" pitchFamily="34" charset="-128"/>
              </a:rPr>
              <a:t>Explica el 30% de la pérdida del calor del cuerpo.</a:t>
            </a:r>
            <a:endParaRPr lang="en-US" altLang="es-MX"/>
          </a:p>
        </p:txBody>
      </p:sp>
    </p:spTree>
    <p:extLst>
      <p:ext uri="{BB962C8B-B14F-4D97-AF65-F5344CB8AC3E}">
        <p14:creationId xmlns:p14="http://schemas.microsoft.com/office/powerpoint/2010/main" val="10102588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427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rev="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Procedimientos de registro de atención o traslado</a:t>
            </a:r>
            <a:endParaRPr lang="es-MX" dirty="0"/>
          </a:p>
        </p:txBody>
      </p:sp>
      <p:sp>
        <p:nvSpPr>
          <p:cNvPr id="3" name="Subtítulo 2"/>
          <p:cNvSpPr>
            <a:spLocks noGrp="1"/>
          </p:cNvSpPr>
          <p:nvPr>
            <p:ph type="subTitle" idx="1"/>
          </p:nvPr>
        </p:nvSpPr>
        <p:spPr/>
        <p:txBody>
          <a:bodyPr/>
          <a:lstStyle/>
          <a:p>
            <a:r>
              <a:rPr lang="es-MX" b="1" dirty="0" smtClean="0"/>
              <a:t>Nombre: </a:t>
            </a:r>
            <a:r>
              <a:rPr lang="es-MX" dirty="0" smtClean="0"/>
              <a:t>Mendoza Aguilar Juan Daniel</a:t>
            </a:r>
            <a:endParaRPr lang="es-MX" b="1" dirty="0"/>
          </a:p>
        </p:txBody>
      </p:sp>
    </p:spTree>
    <p:extLst>
      <p:ext uri="{BB962C8B-B14F-4D97-AF65-F5344CB8AC3E}">
        <p14:creationId xmlns:p14="http://schemas.microsoft.com/office/powerpoint/2010/main" val="26621392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s-ES" altLang="ja-JP" b="1">
                <a:ea typeface="ＭＳ Ｐゴシック" panose="020B0600070205080204" pitchFamily="34" charset="-128"/>
              </a:rPr>
              <a:t>Fisiopatología</a:t>
            </a:r>
            <a:r>
              <a:rPr lang="es-ES" altLang="ja-JP">
                <a:ea typeface="ＭＳ Ｐゴシック" panose="020B0600070205080204" pitchFamily="34" charset="-128"/>
              </a:rPr>
              <a:t>:</a:t>
            </a:r>
            <a:endParaRPr lang="en-US" altLang="es-MX"/>
          </a:p>
        </p:txBody>
      </p:sp>
      <p:sp>
        <p:nvSpPr>
          <p:cNvPr id="58372" name="Rectangle 4"/>
          <p:cNvSpPr>
            <a:spLocks noGrp="1" noChangeArrowheads="1"/>
          </p:cNvSpPr>
          <p:nvPr>
            <p:ph idx="1"/>
          </p:nvPr>
        </p:nvSpPr>
        <p:spPr/>
        <p:txBody>
          <a:bodyPr/>
          <a:lstStyle/>
          <a:p>
            <a:pPr>
              <a:lnSpc>
                <a:spcPct val="90000"/>
              </a:lnSpc>
              <a:buFont typeface="Wingdings" panose="05000000000000000000" pitchFamily="2" charset="2"/>
              <a:buNone/>
            </a:pPr>
            <a:r>
              <a:rPr lang="es-ES" altLang="ja-JP">
                <a:ea typeface="ＭＳ Ｐゴシック" panose="020B0600070205080204" pitchFamily="34" charset="-128"/>
              </a:rPr>
              <a:t>Inicialmente, el cuerpo procura bajar la temperatura interna corporal con:</a:t>
            </a:r>
          </a:p>
          <a:p>
            <a:pPr>
              <a:lnSpc>
                <a:spcPct val="90000"/>
              </a:lnSpc>
            </a:pPr>
            <a:r>
              <a:rPr lang="es-ES" altLang="ja-JP">
                <a:ea typeface="ＭＳ Ｐゴシック" panose="020B0600070205080204" pitchFamily="34" charset="-128"/>
              </a:rPr>
              <a:t>redistribución del flujo sanguíneo con vaso-dilatación periférica</a:t>
            </a:r>
          </a:p>
          <a:p>
            <a:pPr>
              <a:lnSpc>
                <a:spcPct val="90000"/>
              </a:lnSpc>
            </a:pPr>
            <a:r>
              <a:rPr lang="es-ES" altLang="ja-JP">
                <a:ea typeface="ＭＳ Ｐゴシック" panose="020B0600070205080204" pitchFamily="34" charset="-128"/>
              </a:rPr>
              <a:t>vasoconstricción del territorio esplacnico </a:t>
            </a:r>
          </a:p>
        </p:txBody>
      </p:sp>
    </p:spTree>
    <p:extLst>
      <p:ext uri="{BB962C8B-B14F-4D97-AF65-F5344CB8AC3E}">
        <p14:creationId xmlns:p14="http://schemas.microsoft.com/office/powerpoint/2010/main" val="200806623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Effect transition="in" filter="fade">
                                      <p:cBhvr>
                                        <p:cTn id="7" dur="500"/>
                                        <p:tgtEl>
                                          <p:spTgt spid="58372">
                                            <p:txEl>
                                              <p:pRg st="0" end="0"/>
                                            </p:txEl>
                                          </p:spTgt>
                                        </p:tgtEl>
                                      </p:cBhvr>
                                    </p:animEffect>
                                    <p:anim calcmode="lin" valueType="num">
                                      <p:cBhvr>
                                        <p:cTn id="8" dur="500" fill="hold"/>
                                        <p:tgtEl>
                                          <p:spTgt spid="5837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8372">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8372">
                                            <p:txEl>
                                              <p:pRg st="1" end="1"/>
                                            </p:txEl>
                                          </p:spTgt>
                                        </p:tgtEl>
                                        <p:attrNameLst>
                                          <p:attrName>style.visibility</p:attrName>
                                        </p:attrNameLst>
                                      </p:cBhvr>
                                      <p:to>
                                        <p:strVal val="visible"/>
                                      </p:to>
                                    </p:set>
                                    <p:animEffect transition="in" filter="fade">
                                      <p:cBhvr>
                                        <p:cTn id="14" dur="500"/>
                                        <p:tgtEl>
                                          <p:spTgt spid="58372">
                                            <p:txEl>
                                              <p:pRg st="1" end="1"/>
                                            </p:txEl>
                                          </p:spTgt>
                                        </p:tgtEl>
                                      </p:cBhvr>
                                    </p:animEffect>
                                    <p:anim calcmode="lin" valueType="num">
                                      <p:cBhvr>
                                        <p:cTn id="15" dur="500" fill="hold"/>
                                        <p:tgtEl>
                                          <p:spTgt spid="5837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58372">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58372">
                                            <p:txEl>
                                              <p:pRg st="2" end="2"/>
                                            </p:txEl>
                                          </p:spTgt>
                                        </p:tgtEl>
                                        <p:attrNameLst>
                                          <p:attrName>style.visibility</p:attrName>
                                        </p:attrNameLst>
                                      </p:cBhvr>
                                      <p:to>
                                        <p:strVal val="visible"/>
                                      </p:to>
                                    </p:set>
                                    <p:animEffect transition="in" filter="fade">
                                      <p:cBhvr>
                                        <p:cTn id="21" dur="500"/>
                                        <p:tgtEl>
                                          <p:spTgt spid="58372">
                                            <p:txEl>
                                              <p:pRg st="2" end="2"/>
                                            </p:txEl>
                                          </p:spTgt>
                                        </p:tgtEl>
                                      </p:cBhvr>
                                    </p:animEffect>
                                    <p:anim calcmode="lin" valueType="num">
                                      <p:cBhvr>
                                        <p:cTn id="22" dur="500" fill="hold"/>
                                        <p:tgtEl>
                                          <p:spTgt spid="5837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8372">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Quemaduras clasificadas y manejo</a:t>
            </a:r>
            <a:endParaRPr lang="es-MX" dirty="0"/>
          </a:p>
        </p:txBody>
      </p:sp>
      <p:sp>
        <p:nvSpPr>
          <p:cNvPr id="3" name="Marcador de contenido 2"/>
          <p:cNvSpPr>
            <a:spLocks noGrp="1"/>
          </p:cNvSpPr>
          <p:nvPr>
            <p:ph idx="1"/>
          </p:nvPr>
        </p:nvSpPr>
        <p:spPr/>
        <p:txBody>
          <a:bodyPr/>
          <a:lstStyle/>
          <a:p>
            <a:r>
              <a:rPr lang="es-MX" dirty="0" smtClean="0"/>
              <a:t>Mendoza Aguilar </a:t>
            </a:r>
            <a:r>
              <a:rPr lang="es-MX" smtClean="0"/>
              <a:t>Juan Daniel</a:t>
            </a:r>
            <a:endParaRPr lang="es-MX"/>
          </a:p>
        </p:txBody>
      </p:sp>
    </p:spTree>
    <p:extLst>
      <p:ext uri="{BB962C8B-B14F-4D97-AF65-F5344CB8AC3E}">
        <p14:creationId xmlns:p14="http://schemas.microsoft.com/office/powerpoint/2010/main" val="14984660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s-ES" altLang="es-MX" sz="4000" b="1"/>
              <a:t>LESIONES ELÉCTRICAS</a:t>
            </a:r>
            <a:br>
              <a:rPr lang="es-ES" altLang="es-MX" sz="4000" b="1"/>
            </a:br>
            <a:r>
              <a:rPr lang="es-ES" altLang="es-MX" sz="4000" b="1"/>
              <a:t> </a:t>
            </a:r>
            <a:r>
              <a:rPr lang="es-ES" altLang="es-MX" sz="2300" b="1"/>
              <a:t>Fisiopatología</a:t>
            </a:r>
            <a:endParaRPr lang="en-US" altLang="es-MX" sz="2300" b="1"/>
          </a:p>
        </p:txBody>
      </p:sp>
      <p:sp>
        <p:nvSpPr>
          <p:cNvPr id="97297" name="Rectangle 17"/>
          <p:cNvSpPr>
            <a:spLocks noGrp="1" noChangeArrowheads="1"/>
          </p:cNvSpPr>
          <p:nvPr>
            <p:ph type="body" idx="1"/>
          </p:nvPr>
        </p:nvSpPr>
        <p:spPr/>
        <p:txBody>
          <a:bodyPr/>
          <a:lstStyle/>
          <a:p>
            <a:r>
              <a:rPr lang="en-US" altLang="es-MX"/>
              <a:t>Las quemaduras por contacto se encuentran entre las más frecuentes</a:t>
            </a:r>
          </a:p>
          <a:p>
            <a:r>
              <a:rPr lang="en-US" altLang="es-MX"/>
              <a:t>En ellas el paciente hace contacto con la fuente de corriente. </a:t>
            </a:r>
          </a:p>
          <a:p>
            <a:r>
              <a:rPr lang="en-US" altLang="es-MX"/>
              <a:t>Se caracterizan por su aspecto chamuscado, con un centro seco, deprimido y un halo gris-blanquecino de necrosis.</a:t>
            </a:r>
          </a:p>
        </p:txBody>
      </p:sp>
    </p:spTree>
    <p:extLst>
      <p:ext uri="{BB962C8B-B14F-4D97-AF65-F5344CB8AC3E}">
        <p14:creationId xmlns:p14="http://schemas.microsoft.com/office/powerpoint/2010/main" val="416244679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97297">
                                            <p:txEl>
                                              <p:pRg st="0" end="0"/>
                                            </p:txEl>
                                          </p:spTgt>
                                        </p:tgtEl>
                                        <p:attrNameLst>
                                          <p:attrName>style.visibility</p:attrName>
                                        </p:attrNameLst>
                                      </p:cBhvr>
                                      <p:to>
                                        <p:strVal val="visible"/>
                                      </p:to>
                                    </p:set>
                                    <p:animEffect transition="in" filter="fade">
                                      <p:cBhvr>
                                        <p:cTn id="7" dur="500"/>
                                        <p:tgtEl>
                                          <p:spTgt spid="97297">
                                            <p:txEl>
                                              <p:pRg st="0" end="0"/>
                                            </p:txEl>
                                          </p:spTgt>
                                        </p:tgtEl>
                                      </p:cBhvr>
                                    </p:animEffect>
                                    <p:anim calcmode="lin" valueType="num">
                                      <p:cBhvr>
                                        <p:cTn id="8" dur="500" fill="hold"/>
                                        <p:tgtEl>
                                          <p:spTgt spid="9729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9729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7297">
                                            <p:txEl>
                                              <p:pRg st="1" end="1"/>
                                            </p:txEl>
                                          </p:spTgt>
                                        </p:tgtEl>
                                        <p:attrNameLst>
                                          <p:attrName>style.visibility</p:attrName>
                                        </p:attrNameLst>
                                      </p:cBhvr>
                                      <p:to>
                                        <p:strVal val="visible"/>
                                      </p:to>
                                    </p:set>
                                    <p:animEffect transition="in" filter="fade">
                                      <p:cBhvr>
                                        <p:cTn id="14" dur="500"/>
                                        <p:tgtEl>
                                          <p:spTgt spid="97297">
                                            <p:txEl>
                                              <p:pRg st="1" end="1"/>
                                            </p:txEl>
                                          </p:spTgt>
                                        </p:tgtEl>
                                      </p:cBhvr>
                                    </p:animEffect>
                                    <p:anim calcmode="lin" valueType="num">
                                      <p:cBhvr>
                                        <p:cTn id="15" dur="500" fill="hold"/>
                                        <p:tgtEl>
                                          <p:spTgt spid="9729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9729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97297">
                                            <p:txEl>
                                              <p:pRg st="2" end="2"/>
                                            </p:txEl>
                                          </p:spTgt>
                                        </p:tgtEl>
                                        <p:attrNameLst>
                                          <p:attrName>style.visibility</p:attrName>
                                        </p:attrNameLst>
                                      </p:cBhvr>
                                      <p:to>
                                        <p:strVal val="visible"/>
                                      </p:to>
                                    </p:set>
                                    <p:animEffect transition="in" filter="fade">
                                      <p:cBhvr>
                                        <p:cTn id="21" dur="500"/>
                                        <p:tgtEl>
                                          <p:spTgt spid="97297">
                                            <p:txEl>
                                              <p:pRg st="2" end="2"/>
                                            </p:txEl>
                                          </p:spTgt>
                                        </p:tgtEl>
                                      </p:cBhvr>
                                    </p:animEffect>
                                    <p:anim calcmode="lin" valueType="num">
                                      <p:cBhvr>
                                        <p:cTn id="22" dur="500" fill="hold"/>
                                        <p:tgtEl>
                                          <p:spTgt spid="9729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9729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7"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es-ES" altLang="es-MX" sz="4000" b="1"/>
              <a:t>LESIONES ELÉCTRICAS</a:t>
            </a:r>
            <a:endParaRPr lang="en-US" altLang="es-MX" sz="1100"/>
          </a:p>
        </p:txBody>
      </p:sp>
      <p:pic>
        <p:nvPicPr>
          <p:cNvPr id="225283" name="Picture 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063751" y="1503364"/>
            <a:ext cx="5832475" cy="4878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284" name="Rectangle 4"/>
          <p:cNvSpPr>
            <a:spLocks noGrp="1" noChangeArrowheads="1"/>
          </p:cNvSpPr>
          <p:nvPr>
            <p:ph sz="half" idx="2"/>
          </p:nvPr>
        </p:nvSpPr>
        <p:spPr>
          <a:xfrm>
            <a:off x="7896226" y="2924176"/>
            <a:ext cx="2771775" cy="2809875"/>
          </a:xfrm>
        </p:spPr>
        <p:txBody>
          <a:bodyPr/>
          <a:lstStyle/>
          <a:p>
            <a:r>
              <a:rPr lang="es-MX" altLang="es-MX" sz="2800"/>
              <a:t>Quemadura eléctrica por contacto</a:t>
            </a:r>
            <a:endParaRPr lang="en-US" altLang="es-MX" sz="2800"/>
          </a:p>
        </p:txBody>
      </p:sp>
    </p:spTree>
    <p:extLst>
      <p:ext uri="{BB962C8B-B14F-4D97-AF65-F5344CB8AC3E}">
        <p14:creationId xmlns:p14="http://schemas.microsoft.com/office/powerpoint/2010/main" val="386517837"/>
      </p:ext>
    </p:extLst>
  </p:cSld>
  <p:clrMapOvr>
    <a:masterClrMapping/>
  </p:clrMapOvr>
  <p:transition>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s-ES" altLang="es-MX" b="1"/>
              <a:t>LESIONES ELÉCTRICAS</a:t>
            </a:r>
            <a:br>
              <a:rPr lang="es-ES" altLang="es-MX" b="1"/>
            </a:br>
            <a:r>
              <a:rPr lang="en-US" altLang="es-MX" sz="2900" b="1"/>
              <a:t>CLASIFICACIÓN DE LAS LESIONES:</a:t>
            </a:r>
            <a:r>
              <a:rPr lang="en-US" altLang="es-MX" sz="2900"/>
              <a:t> </a:t>
            </a:r>
          </a:p>
        </p:txBody>
      </p:sp>
      <p:sp>
        <p:nvSpPr>
          <p:cNvPr id="104452" name="Rectangle 4"/>
          <p:cNvSpPr>
            <a:spLocks noGrp="1" noChangeArrowheads="1"/>
          </p:cNvSpPr>
          <p:nvPr>
            <p:ph type="body" idx="1"/>
          </p:nvPr>
        </p:nvSpPr>
        <p:spPr/>
        <p:txBody>
          <a:bodyPr/>
          <a:lstStyle/>
          <a:p>
            <a:pPr>
              <a:buFont typeface="Wingdings" panose="05000000000000000000" pitchFamily="2" charset="2"/>
              <a:buNone/>
            </a:pPr>
            <a:r>
              <a:rPr lang="en-US" altLang="es-MX" b="1"/>
              <a:t>CA de alto voltaje</a:t>
            </a:r>
          </a:p>
          <a:p>
            <a:r>
              <a:rPr lang="en-US" altLang="es-MX"/>
              <a:t>Son altamente destructivas con quemaduras severas y mioglobinuria</a:t>
            </a:r>
          </a:p>
          <a:p>
            <a:r>
              <a:rPr lang="en-US" altLang="es-MX"/>
              <a:t>El PCR es menos frecuente. </a:t>
            </a:r>
          </a:p>
          <a:p>
            <a:pPr lvl="1"/>
            <a:r>
              <a:rPr lang="en-US" altLang="es-MX"/>
              <a:t>Objeto conductor (antena o hilo curado) que toca línea de alto voltaje y conduce a través de un individuo conectado a tierra.</a:t>
            </a:r>
          </a:p>
          <a:p>
            <a:pPr lvl="1"/>
            <a:r>
              <a:rPr lang="en-US" altLang="es-MX"/>
              <a:t>Arco eléctrico: radio en sala de baño.</a:t>
            </a:r>
          </a:p>
        </p:txBody>
      </p:sp>
    </p:spTree>
    <p:extLst>
      <p:ext uri="{BB962C8B-B14F-4D97-AF65-F5344CB8AC3E}">
        <p14:creationId xmlns:p14="http://schemas.microsoft.com/office/powerpoint/2010/main" val="305831664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animEffect transition="in" filter="fade">
                                      <p:cBhvr>
                                        <p:cTn id="7" dur="500"/>
                                        <p:tgtEl>
                                          <p:spTgt spid="104452">
                                            <p:txEl>
                                              <p:pRg st="0" end="0"/>
                                            </p:txEl>
                                          </p:spTgt>
                                        </p:tgtEl>
                                      </p:cBhvr>
                                    </p:animEffect>
                                    <p:anim calcmode="lin" valueType="num">
                                      <p:cBhvr>
                                        <p:cTn id="8" dur="500" fill="hold"/>
                                        <p:tgtEl>
                                          <p:spTgt spid="10445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04452">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04452">
                                            <p:txEl>
                                              <p:pRg st="1" end="1"/>
                                            </p:txEl>
                                          </p:spTgt>
                                        </p:tgtEl>
                                        <p:attrNameLst>
                                          <p:attrName>style.visibility</p:attrName>
                                        </p:attrNameLst>
                                      </p:cBhvr>
                                      <p:to>
                                        <p:strVal val="visible"/>
                                      </p:to>
                                    </p:set>
                                    <p:animEffect transition="in" filter="fade">
                                      <p:cBhvr>
                                        <p:cTn id="14" dur="500"/>
                                        <p:tgtEl>
                                          <p:spTgt spid="104452">
                                            <p:txEl>
                                              <p:pRg st="1" end="1"/>
                                            </p:txEl>
                                          </p:spTgt>
                                        </p:tgtEl>
                                      </p:cBhvr>
                                    </p:animEffect>
                                    <p:anim calcmode="lin" valueType="num">
                                      <p:cBhvr>
                                        <p:cTn id="15" dur="500" fill="hold"/>
                                        <p:tgtEl>
                                          <p:spTgt spid="10445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04452">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04452">
                                            <p:txEl>
                                              <p:pRg st="2" end="2"/>
                                            </p:txEl>
                                          </p:spTgt>
                                        </p:tgtEl>
                                        <p:attrNameLst>
                                          <p:attrName>style.visibility</p:attrName>
                                        </p:attrNameLst>
                                      </p:cBhvr>
                                      <p:to>
                                        <p:strVal val="visible"/>
                                      </p:to>
                                    </p:set>
                                    <p:animEffect transition="in" filter="fade">
                                      <p:cBhvr>
                                        <p:cTn id="21" dur="500"/>
                                        <p:tgtEl>
                                          <p:spTgt spid="104452">
                                            <p:txEl>
                                              <p:pRg st="2" end="2"/>
                                            </p:txEl>
                                          </p:spTgt>
                                        </p:tgtEl>
                                      </p:cBhvr>
                                    </p:animEffect>
                                    <p:anim calcmode="lin" valueType="num">
                                      <p:cBhvr>
                                        <p:cTn id="22" dur="500" fill="hold"/>
                                        <p:tgtEl>
                                          <p:spTgt spid="10445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04452">
                                            <p:txEl>
                                              <p:pRg st="2" end="2"/>
                                            </p:txEl>
                                          </p:spTgt>
                                        </p:tgtEl>
                                        <p:attrNameLst>
                                          <p:attrName>ppt_y</p:attrName>
                                        </p:attrNameLst>
                                      </p:cBhvr>
                                      <p:tavLst>
                                        <p:tav tm="0">
                                          <p:val>
                                            <p:strVal val="#ppt_y+.05"/>
                                          </p:val>
                                        </p:tav>
                                        <p:tav tm="100000">
                                          <p:val>
                                            <p:strVal val="#ppt_y"/>
                                          </p:val>
                                        </p:tav>
                                      </p:tavLst>
                                    </p:anim>
                                  </p:childTnLst>
                                </p:cTn>
                              </p:par>
                              <p:par>
                                <p:cTn id="24" presetID="44" presetClass="entr" presetSubtype="0" fill="hold" grpId="0" nodeType="withEffect">
                                  <p:stCondLst>
                                    <p:cond delay="0"/>
                                  </p:stCondLst>
                                  <p:childTnLst>
                                    <p:set>
                                      <p:cBhvr>
                                        <p:cTn id="25" dur="1" fill="hold">
                                          <p:stCondLst>
                                            <p:cond delay="0"/>
                                          </p:stCondLst>
                                        </p:cTn>
                                        <p:tgtEl>
                                          <p:spTgt spid="104452">
                                            <p:txEl>
                                              <p:pRg st="3" end="3"/>
                                            </p:txEl>
                                          </p:spTgt>
                                        </p:tgtEl>
                                        <p:attrNameLst>
                                          <p:attrName>style.visibility</p:attrName>
                                        </p:attrNameLst>
                                      </p:cBhvr>
                                      <p:to>
                                        <p:strVal val="visible"/>
                                      </p:to>
                                    </p:set>
                                    <p:animEffect transition="in" filter="fade">
                                      <p:cBhvr>
                                        <p:cTn id="26" dur="500"/>
                                        <p:tgtEl>
                                          <p:spTgt spid="104452">
                                            <p:txEl>
                                              <p:pRg st="3" end="3"/>
                                            </p:txEl>
                                          </p:spTgt>
                                        </p:tgtEl>
                                      </p:cBhvr>
                                    </p:animEffect>
                                    <p:anim calcmode="lin" valueType="num">
                                      <p:cBhvr>
                                        <p:cTn id="27" dur="500" fill="hold"/>
                                        <p:tgtEl>
                                          <p:spTgt spid="1044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04452">
                                            <p:txEl>
                                              <p:pRg st="3" end="3"/>
                                            </p:txEl>
                                          </p:spTgt>
                                        </p:tgtEl>
                                        <p:attrNameLst>
                                          <p:attrName>ppt_y</p:attrName>
                                        </p:attrNameLst>
                                      </p:cBhvr>
                                      <p:tavLst>
                                        <p:tav tm="0">
                                          <p:val>
                                            <p:strVal val="#ppt_y+.05"/>
                                          </p:val>
                                        </p:tav>
                                        <p:tav tm="100000">
                                          <p:val>
                                            <p:strVal val="#ppt_y"/>
                                          </p:val>
                                        </p:tav>
                                      </p:tavLst>
                                    </p:anim>
                                  </p:childTnLst>
                                </p:cTn>
                              </p:par>
                              <p:par>
                                <p:cTn id="29" presetID="44" presetClass="entr" presetSubtype="0" fill="hold" grpId="0" nodeType="withEffect">
                                  <p:stCondLst>
                                    <p:cond delay="0"/>
                                  </p:stCondLst>
                                  <p:childTnLst>
                                    <p:set>
                                      <p:cBhvr>
                                        <p:cTn id="30" dur="1" fill="hold">
                                          <p:stCondLst>
                                            <p:cond delay="0"/>
                                          </p:stCondLst>
                                        </p:cTn>
                                        <p:tgtEl>
                                          <p:spTgt spid="104452">
                                            <p:txEl>
                                              <p:pRg st="4" end="4"/>
                                            </p:txEl>
                                          </p:spTgt>
                                        </p:tgtEl>
                                        <p:attrNameLst>
                                          <p:attrName>style.visibility</p:attrName>
                                        </p:attrNameLst>
                                      </p:cBhvr>
                                      <p:to>
                                        <p:strVal val="visible"/>
                                      </p:to>
                                    </p:set>
                                    <p:animEffect transition="in" filter="fade">
                                      <p:cBhvr>
                                        <p:cTn id="31" dur="500"/>
                                        <p:tgtEl>
                                          <p:spTgt spid="104452">
                                            <p:txEl>
                                              <p:pRg st="4" end="4"/>
                                            </p:txEl>
                                          </p:spTgt>
                                        </p:tgtEl>
                                      </p:cBhvr>
                                    </p:animEffect>
                                    <p:anim calcmode="lin" valueType="num">
                                      <p:cBhvr>
                                        <p:cTn id="32" dur="500" fill="hold"/>
                                        <p:tgtEl>
                                          <p:spTgt spid="10445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104452">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build="p"/>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s-ES" altLang="es-MX" b="1"/>
              <a:t>LESIONES ELÉCTRICAS</a:t>
            </a:r>
            <a:br>
              <a:rPr lang="es-ES" altLang="es-MX" b="1"/>
            </a:br>
            <a:r>
              <a:rPr lang="en-US" altLang="es-MX" sz="2900" b="1"/>
              <a:t>CLlNICA:</a:t>
            </a:r>
            <a:r>
              <a:rPr lang="en-US" altLang="es-MX" sz="2900"/>
              <a:t> </a:t>
            </a:r>
          </a:p>
        </p:txBody>
      </p:sp>
      <p:sp>
        <p:nvSpPr>
          <p:cNvPr id="110596" name="Rectangle 4"/>
          <p:cNvSpPr>
            <a:spLocks noGrp="1" noChangeArrowheads="1"/>
          </p:cNvSpPr>
          <p:nvPr>
            <p:ph type="body" idx="1"/>
          </p:nvPr>
        </p:nvSpPr>
        <p:spPr>
          <a:xfrm>
            <a:off x="2133600" y="1600201"/>
            <a:ext cx="7924800" cy="4924425"/>
          </a:xfrm>
        </p:spPr>
        <p:txBody>
          <a:bodyPr/>
          <a:lstStyle/>
          <a:p>
            <a:pPr>
              <a:lnSpc>
                <a:spcPct val="80000"/>
              </a:lnSpc>
              <a:buFont typeface="Wingdings" panose="05000000000000000000" pitchFamily="2" charset="2"/>
              <a:buNone/>
            </a:pPr>
            <a:r>
              <a:rPr lang="es-ES" altLang="es-MX" sz="2000" b="1"/>
              <a:t>Manifestaciones Cardiovasculares</a:t>
            </a:r>
            <a:endParaRPr lang="en-US" altLang="es-MX" sz="2000"/>
          </a:p>
          <a:p>
            <a:pPr>
              <a:lnSpc>
                <a:spcPct val="80000"/>
              </a:lnSpc>
            </a:pPr>
            <a:r>
              <a:rPr lang="es-ES" altLang="es-MX" sz="2400"/>
              <a:t>Paro cardíaco (principal causa de muerte por electrocución) y dependerá tanto de la intensidad (predicha por el voltaje) como del tipo de corriente.</a:t>
            </a:r>
            <a:endParaRPr lang="es-CL" altLang="es-MX" sz="2400"/>
          </a:p>
          <a:p>
            <a:pPr>
              <a:lnSpc>
                <a:spcPct val="80000"/>
              </a:lnSpc>
            </a:pPr>
            <a:r>
              <a:rPr lang="es-ES" altLang="es-MX" sz="2400"/>
              <a:t>Fibrilación ventricular es más frecuentemente en víctimas con corriente alterna de bajo voltaje, mientras que la CA de alto voltaje tiende a producir más asistolia, al igual que la CC.</a:t>
            </a:r>
            <a:endParaRPr lang="es-CL" altLang="es-MX" sz="2400"/>
          </a:p>
          <a:p>
            <a:pPr>
              <a:lnSpc>
                <a:spcPct val="80000"/>
              </a:lnSpc>
            </a:pPr>
            <a:r>
              <a:rPr lang="es-ES" altLang="es-MX" sz="2400"/>
              <a:t>Arritmias hasta en el 20 a 30% de los pacientes expuestos a alto voltaje </a:t>
            </a:r>
            <a:br>
              <a:rPr lang="es-ES" altLang="es-MX" sz="2400"/>
            </a:br>
            <a:r>
              <a:rPr lang="es-ES" altLang="es-MX" sz="2400"/>
              <a:t>&gt; taquicardia sinusal – pudiendo encontrarse cualquier alteración del ritmo (extrasístoles supra o ventriculares, FA, etc.)</a:t>
            </a:r>
            <a:endParaRPr lang="es-CL" altLang="es-MX" sz="2400"/>
          </a:p>
          <a:p>
            <a:pPr>
              <a:lnSpc>
                <a:spcPct val="80000"/>
              </a:lnSpc>
            </a:pPr>
            <a:r>
              <a:rPr lang="es-ES" altLang="es-MX" sz="2400"/>
              <a:t>IAM es una complicación infrecuente</a:t>
            </a:r>
            <a:endParaRPr lang="en-US" altLang="es-MX" sz="2400"/>
          </a:p>
        </p:txBody>
      </p:sp>
    </p:spTree>
    <p:extLst>
      <p:ext uri="{BB962C8B-B14F-4D97-AF65-F5344CB8AC3E}">
        <p14:creationId xmlns:p14="http://schemas.microsoft.com/office/powerpoint/2010/main" val="165281208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110596">
                                            <p:txEl>
                                              <p:pRg st="0" end="0"/>
                                            </p:txEl>
                                          </p:spTgt>
                                        </p:tgtEl>
                                        <p:attrNameLst>
                                          <p:attrName>style.visibility</p:attrName>
                                        </p:attrNameLst>
                                      </p:cBhvr>
                                      <p:to>
                                        <p:strVal val="visible"/>
                                      </p:to>
                                    </p:set>
                                    <p:animEffect transition="in" filter="fade">
                                      <p:cBhvr>
                                        <p:cTn id="7" dur="500"/>
                                        <p:tgtEl>
                                          <p:spTgt spid="110596">
                                            <p:txEl>
                                              <p:pRg st="0" end="0"/>
                                            </p:txEl>
                                          </p:spTgt>
                                        </p:tgtEl>
                                      </p:cBhvr>
                                    </p:animEffect>
                                    <p:anim calcmode="lin" valueType="num">
                                      <p:cBhvr>
                                        <p:cTn id="8" dur="500" fill="hold"/>
                                        <p:tgtEl>
                                          <p:spTgt spid="11059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10596">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110596">
                                            <p:txEl>
                                              <p:pRg st="1" end="1"/>
                                            </p:txEl>
                                          </p:spTgt>
                                        </p:tgtEl>
                                        <p:attrNameLst>
                                          <p:attrName>style.visibility</p:attrName>
                                        </p:attrNameLst>
                                      </p:cBhvr>
                                      <p:to>
                                        <p:strVal val="visible"/>
                                      </p:to>
                                    </p:set>
                                    <p:animEffect transition="in" filter="fade">
                                      <p:cBhvr>
                                        <p:cTn id="12" dur="500"/>
                                        <p:tgtEl>
                                          <p:spTgt spid="110596">
                                            <p:txEl>
                                              <p:pRg st="1" end="1"/>
                                            </p:txEl>
                                          </p:spTgt>
                                        </p:tgtEl>
                                      </p:cBhvr>
                                    </p:animEffect>
                                    <p:anim calcmode="lin" valueType="num">
                                      <p:cBhvr>
                                        <p:cTn id="13" dur="500" fill="hold"/>
                                        <p:tgtEl>
                                          <p:spTgt spid="110596">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110596">
                                            <p:txEl>
                                              <p:pRg st="1" end="1"/>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110596">
                                            <p:txEl>
                                              <p:pRg st="2" end="2"/>
                                            </p:txEl>
                                          </p:spTgt>
                                        </p:tgtEl>
                                        <p:attrNameLst>
                                          <p:attrName>style.visibility</p:attrName>
                                        </p:attrNameLst>
                                      </p:cBhvr>
                                      <p:to>
                                        <p:strVal val="visible"/>
                                      </p:to>
                                    </p:set>
                                    <p:animEffect transition="in" filter="fade">
                                      <p:cBhvr>
                                        <p:cTn id="17" dur="500"/>
                                        <p:tgtEl>
                                          <p:spTgt spid="110596">
                                            <p:txEl>
                                              <p:pRg st="2" end="2"/>
                                            </p:txEl>
                                          </p:spTgt>
                                        </p:tgtEl>
                                      </p:cBhvr>
                                    </p:animEffect>
                                    <p:anim calcmode="lin" valueType="num">
                                      <p:cBhvr>
                                        <p:cTn id="18" dur="500" fill="hold"/>
                                        <p:tgtEl>
                                          <p:spTgt spid="11059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10596">
                                            <p:txEl>
                                              <p:pRg st="2" end="2"/>
                                            </p:txEl>
                                          </p:spTgt>
                                        </p:tgtEl>
                                        <p:attrNameLst>
                                          <p:attrName>ppt_y</p:attrName>
                                        </p:attrNameLst>
                                      </p:cBhvr>
                                      <p:tavLst>
                                        <p:tav tm="0">
                                          <p:val>
                                            <p:strVal val="#ppt_y+.05"/>
                                          </p:val>
                                        </p:tav>
                                        <p:tav tm="100000">
                                          <p:val>
                                            <p:strVal val="#ppt_y"/>
                                          </p:val>
                                        </p:tav>
                                      </p:tavLst>
                                    </p:anim>
                                  </p:childTnLst>
                                </p:cTn>
                              </p:par>
                              <p:par>
                                <p:cTn id="20" presetID="44" presetClass="entr" presetSubtype="0" fill="hold" grpId="0" nodeType="withEffect">
                                  <p:stCondLst>
                                    <p:cond delay="0"/>
                                  </p:stCondLst>
                                  <p:childTnLst>
                                    <p:set>
                                      <p:cBhvr>
                                        <p:cTn id="21" dur="1" fill="hold">
                                          <p:stCondLst>
                                            <p:cond delay="0"/>
                                          </p:stCondLst>
                                        </p:cTn>
                                        <p:tgtEl>
                                          <p:spTgt spid="110596">
                                            <p:txEl>
                                              <p:pRg st="3" end="3"/>
                                            </p:txEl>
                                          </p:spTgt>
                                        </p:tgtEl>
                                        <p:attrNameLst>
                                          <p:attrName>style.visibility</p:attrName>
                                        </p:attrNameLst>
                                      </p:cBhvr>
                                      <p:to>
                                        <p:strVal val="visible"/>
                                      </p:to>
                                    </p:set>
                                    <p:animEffect transition="in" filter="fade">
                                      <p:cBhvr>
                                        <p:cTn id="22" dur="500"/>
                                        <p:tgtEl>
                                          <p:spTgt spid="110596">
                                            <p:txEl>
                                              <p:pRg st="3" end="3"/>
                                            </p:txEl>
                                          </p:spTgt>
                                        </p:tgtEl>
                                      </p:cBhvr>
                                    </p:animEffect>
                                    <p:anim calcmode="lin" valueType="num">
                                      <p:cBhvr>
                                        <p:cTn id="23" dur="500" fill="hold"/>
                                        <p:tgtEl>
                                          <p:spTgt spid="110596">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10596">
                                            <p:txEl>
                                              <p:pRg st="3" end="3"/>
                                            </p:txEl>
                                          </p:spTgt>
                                        </p:tgtEl>
                                        <p:attrNameLst>
                                          <p:attrName>ppt_y</p:attrName>
                                        </p:attrNameLst>
                                      </p:cBhvr>
                                      <p:tavLst>
                                        <p:tav tm="0">
                                          <p:val>
                                            <p:strVal val="#ppt_y+.05"/>
                                          </p:val>
                                        </p:tav>
                                        <p:tav tm="100000">
                                          <p:val>
                                            <p:strVal val="#ppt_y"/>
                                          </p:val>
                                        </p:tav>
                                      </p:tavLst>
                                    </p:anim>
                                  </p:childTnLst>
                                </p:cTn>
                              </p:par>
                              <p:par>
                                <p:cTn id="25" presetID="44" presetClass="entr" presetSubtype="0" fill="hold" grpId="0" nodeType="withEffect">
                                  <p:stCondLst>
                                    <p:cond delay="0"/>
                                  </p:stCondLst>
                                  <p:childTnLst>
                                    <p:set>
                                      <p:cBhvr>
                                        <p:cTn id="26" dur="1" fill="hold">
                                          <p:stCondLst>
                                            <p:cond delay="0"/>
                                          </p:stCondLst>
                                        </p:cTn>
                                        <p:tgtEl>
                                          <p:spTgt spid="110596">
                                            <p:txEl>
                                              <p:pRg st="4" end="4"/>
                                            </p:txEl>
                                          </p:spTgt>
                                        </p:tgtEl>
                                        <p:attrNameLst>
                                          <p:attrName>style.visibility</p:attrName>
                                        </p:attrNameLst>
                                      </p:cBhvr>
                                      <p:to>
                                        <p:strVal val="visible"/>
                                      </p:to>
                                    </p:set>
                                    <p:animEffect transition="in" filter="fade">
                                      <p:cBhvr>
                                        <p:cTn id="27" dur="500"/>
                                        <p:tgtEl>
                                          <p:spTgt spid="110596">
                                            <p:txEl>
                                              <p:pRg st="4" end="4"/>
                                            </p:txEl>
                                          </p:spTgt>
                                        </p:tgtEl>
                                      </p:cBhvr>
                                    </p:animEffect>
                                    <p:anim calcmode="lin" valueType="num">
                                      <p:cBhvr>
                                        <p:cTn id="28" dur="500" fill="hold"/>
                                        <p:tgtEl>
                                          <p:spTgt spid="110596">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110596">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s-ES" altLang="es-MX" b="1"/>
              <a:t>LESIONES ELÉCTRICAS</a:t>
            </a:r>
            <a:br>
              <a:rPr lang="es-ES" altLang="es-MX" b="1"/>
            </a:br>
            <a:r>
              <a:rPr lang="en-US" altLang="es-MX" sz="2900" b="1"/>
              <a:t>CLlNICA:</a:t>
            </a:r>
            <a:r>
              <a:rPr lang="en-US" altLang="es-MX" sz="2900"/>
              <a:t> </a:t>
            </a:r>
          </a:p>
        </p:txBody>
      </p:sp>
      <p:sp>
        <p:nvSpPr>
          <p:cNvPr id="111619" name="Rectangle 3"/>
          <p:cNvSpPr>
            <a:spLocks noGrp="1" noChangeArrowheads="1"/>
          </p:cNvSpPr>
          <p:nvPr>
            <p:ph type="body" idx="1"/>
          </p:nvPr>
        </p:nvSpPr>
        <p:spPr>
          <a:xfrm>
            <a:off x="2133600" y="1628776"/>
            <a:ext cx="7924800" cy="4708525"/>
          </a:xfrm>
        </p:spPr>
        <p:txBody>
          <a:bodyPr/>
          <a:lstStyle/>
          <a:p>
            <a:pPr>
              <a:buFont typeface="Wingdings" panose="05000000000000000000" pitchFamily="2" charset="2"/>
              <a:buNone/>
            </a:pPr>
            <a:r>
              <a:rPr lang="es-ES" altLang="es-MX" sz="2800" b="1"/>
              <a:t>Manifestaciones Neurológicas</a:t>
            </a:r>
            <a:r>
              <a:rPr lang="es-ES" altLang="es-MX" sz="2800"/>
              <a:t> </a:t>
            </a:r>
            <a:endParaRPr lang="en-US" altLang="es-MX" sz="2800"/>
          </a:p>
          <a:p>
            <a:r>
              <a:rPr lang="es-ES" altLang="es-MX" sz="2800"/>
              <a:t>Compromiso sistémico más frecuente (hasta 50% en corriente de alto voltaje)</a:t>
            </a:r>
            <a:endParaRPr lang="es-CL" altLang="es-MX" sz="2800"/>
          </a:p>
          <a:p>
            <a:r>
              <a:rPr lang="es-ES" altLang="es-MX" sz="2800"/>
              <a:t>Inconciencia transitoria (común)</a:t>
            </a:r>
            <a:endParaRPr lang="es-CL" altLang="es-MX" sz="2800"/>
          </a:p>
          <a:p>
            <a:r>
              <a:rPr lang="es-ES" altLang="es-MX" sz="2800"/>
              <a:t>Amnesia</a:t>
            </a:r>
            <a:endParaRPr lang="es-CL" altLang="es-MX" sz="2800"/>
          </a:p>
          <a:p>
            <a:r>
              <a:rPr lang="es-ES" altLang="es-MX" sz="2800"/>
              <a:t>Agitación Confusión</a:t>
            </a:r>
            <a:endParaRPr lang="es-CL" altLang="es-MX" sz="2800"/>
          </a:p>
          <a:p>
            <a:r>
              <a:rPr lang="es-ES" altLang="es-MX" sz="2800"/>
              <a:t>Coma prolongado (en general recuperable)</a:t>
            </a:r>
            <a:endParaRPr lang="es-CL" altLang="es-MX" sz="2800"/>
          </a:p>
          <a:p>
            <a:r>
              <a:rPr lang="es-ES" altLang="es-MX" sz="2800"/>
              <a:t>Compromiso de SNC (cefalea, hemiparesia, cuadriplejia y disturbios visuales - fotopsias).</a:t>
            </a:r>
            <a:endParaRPr lang="es-CL" altLang="es-MX" sz="2800"/>
          </a:p>
        </p:txBody>
      </p:sp>
    </p:spTree>
    <p:extLst>
      <p:ext uri="{BB962C8B-B14F-4D97-AF65-F5344CB8AC3E}">
        <p14:creationId xmlns:p14="http://schemas.microsoft.com/office/powerpoint/2010/main" val="385871908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fade">
                                      <p:cBhvr>
                                        <p:cTn id="7" dur="500"/>
                                        <p:tgtEl>
                                          <p:spTgt spid="111619">
                                            <p:txEl>
                                              <p:pRg st="0" end="0"/>
                                            </p:txEl>
                                          </p:spTgt>
                                        </p:tgtEl>
                                      </p:cBhvr>
                                    </p:animEffect>
                                    <p:anim calcmode="lin" valueType="num">
                                      <p:cBhvr>
                                        <p:cTn id="8" dur="500" fill="hold"/>
                                        <p:tgtEl>
                                          <p:spTgt spid="111619">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11619">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fade">
                                      <p:cBhvr>
                                        <p:cTn id="12" dur="500"/>
                                        <p:tgtEl>
                                          <p:spTgt spid="111619">
                                            <p:txEl>
                                              <p:pRg st="1" end="1"/>
                                            </p:txEl>
                                          </p:spTgt>
                                        </p:tgtEl>
                                      </p:cBhvr>
                                    </p:animEffect>
                                    <p:anim calcmode="lin" valueType="num">
                                      <p:cBhvr>
                                        <p:cTn id="13" dur="500" fill="hold"/>
                                        <p:tgtEl>
                                          <p:spTgt spid="111619">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111619">
                                            <p:txEl>
                                              <p:pRg st="1" end="1"/>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fade">
                                      <p:cBhvr>
                                        <p:cTn id="17" dur="500"/>
                                        <p:tgtEl>
                                          <p:spTgt spid="111619">
                                            <p:txEl>
                                              <p:pRg st="2" end="2"/>
                                            </p:txEl>
                                          </p:spTgt>
                                        </p:tgtEl>
                                      </p:cBhvr>
                                    </p:animEffect>
                                    <p:anim calcmode="lin" valueType="num">
                                      <p:cBhvr>
                                        <p:cTn id="18" dur="500" fill="hold"/>
                                        <p:tgtEl>
                                          <p:spTgt spid="11161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11619">
                                            <p:txEl>
                                              <p:pRg st="2" end="2"/>
                                            </p:txEl>
                                          </p:spTgt>
                                        </p:tgtEl>
                                        <p:attrNameLst>
                                          <p:attrName>ppt_y</p:attrName>
                                        </p:attrNameLst>
                                      </p:cBhvr>
                                      <p:tavLst>
                                        <p:tav tm="0">
                                          <p:val>
                                            <p:strVal val="#ppt_y+.05"/>
                                          </p:val>
                                        </p:tav>
                                        <p:tav tm="100000">
                                          <p:val>
                                            <p:strVal val="#ppt_y"/>
                                          </p:val>
                                        </p:tav>
                                      </p:tavLst>
                                    </p:anim>
                                  </p:childTnLst>
                                </p:cTn>
                              </p:par>
                              <p:par>
                                <p:cTn id="20" presetID="44" presetClass="entr" presetSubtype="0" fill="hold" grpId="0" nodeType="with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fade">
                                      <p:cBhvr>
                                        <p:cTn id="22" dur="500"/>
                                        <p:tgtEl>
                                          <p:spTgt spid="111619">
                                            <p:txEl>
                                              <p:pRg st="3" end="3"/>
                                            </p:txEl>
                                          </p:spTgt>
                                        </p:tgtEl>
                                      </p:cBhvr>
                                    </p:animEffect>
                                    <p:anim calcmode="lin" valueType="num">
                                      <p:cBhvr>
                                        <p:cTn id="23" dur="500" fill="hold"/>
                                        <p:tgtEl>
                                          <p:spTgt spid="111619">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11619">
                                            <p:txEl>
                                              <p:pRg st="3" end="3"/>
                                            </p:txEl>
                                          </p:spTgt>
                                        </p:tgtEl>
                                        <p:attrNameLst>
                                          <p:attrName>ppt_y</p:attrName>
                                        </p:attrNameLst>
                                      </p:cBhvr>
                                      <p:tavLst>
                                        <p:tav tm="0">
                                          <p:val>
                                            <p:strVal val="#ppt_y+.05"/>
                                          </p:val>
                                        </p:tav>
                                        <p:tav tm="100000">
                                          <p:val>
                                            <p:strVal val="#ppt_y"/>
                                          </p:val>
                                        </p:tav>
                                      </p:tavLst>
                                    </p:anim>
                                  </p:childTnLst>
                                </p:cTn>
                              </p:par>
                              <p:par>
                                <p:cTn id="25" presetID="44" presetClass="entr" presetSubtype="0" fill="hold" grpId="0" nodeType="with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fade">
                                      <p:cBhvr>
                                        <p:cTn id="27" dur="500"/>
                                        <p:tgtEl>
                                          <p:spTgt spid="111619">
                                            <p:txEl>
                                              <p:pRg st="4" end="4"/>
                                            </p:txEl>
                                          </p:spTgt>
                                        </p:tgtEl>
                                      </p:cBhvr>
                                    </p:animEffect>
                                    <p:anim calcmode="lin" valueType="num">
                                      <p:cBhvr>
                                        <p:cTn id="28" dur="500" fill="hold"/>
                                        <p:tgtEl>
                                          <p:spTgt spid="111619">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111619">
                                            <p:txEl>
                                              <p:pRg st="4" end="4"/>
                                            </p:txEl>
                                          </p:spTgt>
                                        </p:tgtEl>
                                        <p:attrNameLst>
                                          <p:attrName>ppt_y</p:attrName>
                                        </p:attrNameLst>
                                      </p:cBhvr>
                                      <p:tavLst>
                                        <p:tav tm="0">
                                          <p:val>
                                            <p:strVal val="#ppt_y+.05"/>
                                          </p:val>
                                        </p:tav>
                                        <p:tav tm="100000">
                                          <p:val>
                                            <p:strVal val="#ppt_y"/>
                                          </p:val>
                                        </p:tav>
                                      </p:tavLst>
                                    </p:anim>
                                  </p:childTnLst>
                                </p:cTn>
                              </p:par>
                              <p:par>
                                <p:cTn id="30" presetID="44" presetClass="entr" presetSubtype="0" fill="hold" grpId="0" nodeType="with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fade">
                                      <p:cBhvr>
                                        <p:cTn id="32" dur="500"/>
                                        <p:tgtEl>
                                          <p:spTgt spid="111619">
                                            <p:txEl>
                                              <p:pRg st="5" end="5"/>
                                            </p:txEl>
                                          </p:spTgt>
                                        </p:tgtEl>
                                      </p:cBhvr>
                                    </p:animEffect>
                                    <p:anim calcmode="lin" valueType="num">
                                      <p:cBhvr>
                                        <p:cTn id="33" dur="500" fill="hold"/>
                                        <p:tgtEl>
                                          <p:spTgt spid="11161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11619">
                                            <p:txEl>
                                              <p:pRg st="5" end="5"/>
                                            </p:txEl>
                                          </p:spTgt>
                                        </p:tgtEl>
                                        <p:attrNameLst>
                                          <p:attrName>ppt_y</p:attrName>
                                        </p:attrNameLst>
                                      </p:cBhvr>
                                      <p:tavLst>
                                        <p:tav tm="0">
                                          <p:val>
                                            <p:strVal val="#ppt_y+.05"/>
                                          </p:val>
                                        </p:tav>
                                        <p:tav tm="100000">
                                          <p:val>
                                            <p:strVal val="#ppt_y"/>
                                          </p:val>
                                        </p:tav>
                                      </p:tavLst>
                                    </p:anim>
                                  </p:childTnLst>
                                </p:cTn>
                              </p:par>
                              <p:par>
                                <p:cTn id="35" presetID="44" presetClass="entr" presetSubtype="0" fill="hold" grpId="0" nodeType="withEffect">
                                  <p:stCondLst>
                                    <p:cond delay="0"/>
                                  </p:stCondLst>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fade">
                                      <p:cBhvr>
                                        <p:cTn id="37" dur="500"/>
                                        <p:tgtEl>
                                          <p:spTgt spid="111619">
                                            <p:txEl>
                                              <p:pRg st="6" end="6"/>
                                            </p:txEl>
                                          </p:spTgt>
                                        </p:tgtEl>
                                      </p:cBhvr>
                                    </p:animEffect>
                                    <p:anim calcmode="lin" valueType="num">
                                      <p:cBhvr>
                                        <p:cTn id="38" dur="500" fill="hold"/>
                                        <p:tgtEl>
                                          <p:spTgt spid="111619">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111619">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s-ES" altLang="es-MX" b="1"/>
              <a:t>LESIONES ELÉCTRICAS</a:t>
            </a:r>
            <a:br>
              <a:rPr lang="es-ES" altLang="es-MX" b="1"/>
            </a:br>
            <a:r>
              <a:rPr lang="en-US" altLang="es-MX" sz="2900" b="1"/>
              <a:t>CLlNICA:</a:t>
            </a:r>
            <a:r>
              <a:rPr lang="en-US" altLang="es-MX" sz="2900"/>
              <a:t> </a:t>
            </a:r>
          </a:p>
        </p:txBody>
      </p:sp>
      <p:sp>
        <p:nvSpPr>
          <p:cNvPr id="112644" name="Rectangle 4"/>
          <p:cNvSpPr>
            <a:spLocks noGrp="1" noChangeArrowheads="1"/>
          </p:cNvSpPr>
          <p:nvPr>
            <p:ph type="body" idx="1"/>
          </p:nvPr>
        </p:nvSpPr>
        <p:spPr/>
        <p:txBody>
          <a:bodyPr/>
          <a:lstStyle/>
          <a:p>
            <a:pPr>
              <a:buFont typeface="Wingdings" panose="05000000000000000000" pitchFamily="2" charset="2"/>
              <a:buNone/>
            </a:pPr>
            <a:r>
              <a:rPr lang="es-ES" altLang="es-MX" b="1"/>
              <a:t>Manifestaciones en la Piel</a:t>
            </a:r>
            <a:r>
              <a:rPr lang="es-ES" altLang="es-MX"/>
              <a:t> </a:t>
            </a:r>
            <a:endParaRPr lang="en-US" altLang="es-MX"/>
          </a:p>
          <a:p>
            <a:r>
              <a:rPr lang="es-ES" altLang="es-MX"/>
              <a:t>Quemaduras en los puntos de entrada y salida (puntos de entrada frecuentes: extremidades superiores y cráneo; puntos de salida: pies).</a:t>
            </a:r>
            <a:endParaRPr lang="es-CL" altLang="es-MX"/>
          </a:p>
          <a:p>
            <a:r>
              <a:rPr lang="es-ES" altLang="es-MX"/>
              <a:t>Calcular porcentaje de superficie corporal </a:t>
            </a:r>
            <a:endParaRPr lang="en-US" altLang="es-MX"/>
          </a:p>
        </p:txBody>
      </p:sp>
    </p:spTree>
    <p:extLst>
      <p:ext uri="{BB962C8B-B14F-4D97-AF65-F5344CB8AC3E}">
        <p14:creationId xmlns:p14="http://schemas.microsoft.com/office/powerpoint/2010/main" val="283597757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4" presetClass="entr" presetSubtype="0" fill="hold" grpId="0" nodeType="withEffect">
                                  <p:stCondLst>
                                    <p:cond delay="0"/>
                                  </p:stCondLst>
                                  <p:childTnLst>
                                    <p:set>
                                      <p:cBhvr>
                                        <p:cTn id="6" dur="1" fill="hold">
                                          <p:stCondLst>
                                            <p:cond delay="0"/>
                                          </p:stCondLst>
                                        </p:cTn>
                                        <p:tgtEl>
                                          <p:spTgt spid="112644">
                                            <p:txEl>
                                              <p:pRg st="0" end="0"/>
                                            </p:txEl>
                                          </p:spTgt>
                                        </p:tgtEl>
                                        <p:attrNameLst>
                                          <p:attrName>style.visibility</p:attrName>
                                        </p:attrNameLst>
                                      </p:cBhvr>
                                      <p:to>
                                        <p:strVal val="visible"/>
                                      </p:to>
                                    </p:set>
                                    <p:animEffect transition="in" filter="fade">
                                      <p:cBhvr>
                                        <p:cTn id="7" dur="500"/>
                                        <p:tgtEl>
                                          <p:spTgt spid="112644">
                                            <p:txEl>
                                              <p:pRg st="0" end="0"/>
                                            </p:txEl>
                                          </p:spTgt>
                                        </p:tgtEl>
                                      </p:cBhvr>
                                    </p:animEffect>
                                    <p:anim calcmode="lin" valueType="num">
                                      <p:cBhvr>
                                        <p:cTn id="8" dur="500" fill="hold"/>
                                        <p:tgtEl>
                                          <p:spTgt spid="11264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12644">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112644">
                                            <p:txEl>
                                              <p:pRg st="1" end="1"/>
                                            </p:txEl>
                                          </p:spTgt>
                                        </p:tgtEl>
                                        <p:attrNameLst>
                                          <p:attrName>style.visibility</p:attrName>
                                        </p:attrNameLst>
                                      </p:cBhvr>
                                      <p:to>
                                        <p:strVal val="visible"/>
                                      </p:to>
                                    </p:set>
                                    <p:animEffect transition="in" filter="fade">
                                      <p:cBhvr>
                                        <p:cTn id="12" dur="500"/>
                                        <p:tgtEl>
                                          <p:spTgt spid="112644">
                                            <p:txEl>
                                              <p:pRg st="1" end="1"/>
                                            </p:txEl>
                                          </p:spTgt>
                                        </p:tgtEl>
                                      </p:cBhvr>
                                    </p:animEffect>
                                    <p:anim calcmode="lin" valueType="num">
                                      <p:cBhvr>
                                        <p:cTn id="13" dur="500" fill="hold"/>
                                        <p:tgtEl>
                                          <p:spTgt spid="112644">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112644">
                                            <p:txEl>
                                              <p:pRg st="1" end="1"/>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112644">
                                            <p:txEl>
                                              <p:pRg st="2" end="2"/>
                                            </p:txEl>
                                          </p:spTgt>
                                        </p:tgtEl>
                                        <p:attrNameLst>
                                          <p:attrName>style.visibility</p:attrName>
                                        </p:attrNameLst>
                                      </p:cBhvr>
                                      <p:to>
                                        <p:strVal val="visible"/>
                                      </p:to>
                                    </p:set>
                                    <p:animEffect transition="in" filter="fade">
                                      <p:cBhvr>
                                        <p:cTn id="17" dur="500"/>
                                        <p:tgtEl>
                                          <p:spTgt spid="112644">
                                            <p:txEl>
                                              <p:pRg st="2" end="2"/>
                                            </p:txEl>
                                          </p:spTgt>
                                        </p:tgtEl>
                                      </p:cBhvr>
                                    </p:animEffect>
                                    <p:anim calcmode="lin" valueType="num">
                                      <p:cBhvr>
                                        <p:cTn id="18" dur="500" fill="hold"/>
                                        <p:tgtEl>
                                          <p:spTgt spid="11264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12644">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s-ES" altLang="es-MX" b="1"/>
              <a:t>LESIONES ELÉCTRICAS</a:t>
            </a:r>
            <a:br>
              <a:rPr lang="es-ES" altLang="es-MX" b="1"/>
            </a:br>
            <a:r>
              <a:rPr lang="en-US" altLang="es-MX" sz="2900" b="1"/>
              <a:t>CLlNICA:</a:t>
            </a:r>
            <a:r>
              <a:rPr lang="en-US" altLang="es-MX" sz="2900"/>
              <a:t> </a:t>
            </a:r>
          </a:p>
        </p:txBody>
      </p:sp>
      <p:pic>
        <p:nvPicPr>
          <p:cNvPr id="275462"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73400" y="1844675"/>
            <a:ext cx="6046788" cy="4535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26306387"/>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s-ES" altLang="es-MX" sz="4000" b="1"/>
              <a:t>LESIONES ELÉCTRICAS</a:t>
            </a:r>
            <a:br>
              <a:rPr lang="es-ES" altLang="es-MX" sz="4000" b="1"/>
            </a:br>
            <a:r>
              <a:rPr lang="en-US" altLang="es-MX" sz="1900" b="1"/>
              <a:t>MANEJO DE LESIONES POR ELECTRICIDAD:</a:t>
            </a:r>
            <a:endParaRPr lang="en-US" altLang="es-MX" sz="1100"/>
          </a:p>
        </p:txBody>
      </p:sp>
      <p:sp>
        <p:nvSpPr>
          <p:cNvPr id="121860" name="Rectangle 4"/>
          <p:cNvSpPr>
            <a:spLocks noGrp="1" noChangeArrowheads="1"/>
          </p:cNvSpPr>
          <p:nvPr>
            <p:ph type="body" idx="1"/>
          </p:nvPr>
        </p:nvSpPr>
        <p:spPr>
          <a:xfrm>
            <a:off x="2133600" y="1600200"/>
            <a:ext cx="7924800" cy="4852988"/>
          </a:xfrm>
        </p:spPr>
        <p:txBody>
          <a:bodyPr/>
          <a:lstStyle/>
          <a:p>
            <a:pPr>
              <a:lnSpc>
                <a:spcPct val="90000"/>
              </a:lnSpc>
              <a:buFont typeface="Wingdings" panose="05000000000000000000" pitchFamily="2" charset="2"/>
              <a:buNone/>
            </a:pPr>
            <a:r>
              <a:rPr lang="en-US" altLang="es-MX" b="1"/>
              <a:t>Manejo Prehospitalario</a:t>
            </a:r>
            <a:r>
              <a:rPr lang="en-US" altLang="es-MX"/>
              <a:t>: </a:t>
            </a:r>
          </a:p>
          <a:p>
            <a:pPr>
              <a:lnSpc>
                <a:spcPct val="90000"/>
              </a:lnSpc>
            </a:pPr>
            <a:r>
              <a:rPr lang="en-US" altLang="es-MX"/>
              <a:t>Considerar que el elemento más importante es la seguridad, especialmente del personal de rescate y testigos. </a:t>
            </a:r>
          </a:p>
          <a:p>
            <a:pPr>
              <a:lnSpc>
                <a:spcPct val="90000"/>
              </a:lnSpc>
            </a:pPr>
            <a:r>
              <a:rPr lang="en-US" altLang="es-MX"/>
              <a:t>Romper el contacto entre la víctima y la fuente de electricidad, ya sea desconectando el dispositivo de la toma de corriente o realizando un corto circuito para activar el fusible. </a:t>
            </a:r>
          </a:p>
        </p:txBody>
      </p:sp>
    </p:spTree>
    <p:extLst>
      <p:ext uri="{BB962C8B-B14F-4D97-AF65-F5344CB8AC3E}">
        <p14:creationId xmlns:p14="http://schemas.microsoft.com/office/powerpoint/2010/main" val="32786770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121860">
                                            <p:txEl>
                                              <p:pRg st="0" end="0"/>
                                            </p:txEl>
                                          </p:spTgt>
                                        </p:tgtEl>
                                        <p:attrNameLst>
                                          <p:attrName>style.visibility</p:attrName>
                                        </p:attrNameLst>
                                      </p:cBhvr>
                                      <p:to>
                                        <p:strVal val="visible"/>
                                      </p:to>
                                    </p:set>
                                    <p:animEffect transition="in" filter="fade">
                                      <p:cBhvr>
                                        <p:cTn id="7" dur="500"/>
                                        <p:tgtEl>
                                          <p:spTgt spid="121860">
                                            <p:txEl>
                                              <p:pRg st="0" end="0"/>
                                            </p:txEl>
                                          </p:spTgt>
                                        </p:tgtEl>
                                      </p:cBhvr>
                                    </p:animEffect>
                                    <p:anim calcmode="lin" valueType="num">
                                      <p:cBhvr>
                                        <p:cTn id="8" dur="500" fill="hold"/>
                                        <p:tgtEl>
                                          <p:spTgt spid="121860">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21860">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21860">
                                            <p:txEl>
                                              <p:pRg st="1" end="1"/>
                                            </p:txEl>
                                          </p:spTgt>
                                        </p:tgtEl>
                                        <p:attrNameLst>
                                          <p:attrName>style.visibility</p:attrName>
                                        </p:attrNameLst>
                                      </p:cBhvr>
                                      <p:to>
                                        <p:strVal val="visible"/>
                                      </p:to>
                                    </p:set>
                                    <p:animEffect transition="in" filter="fade">
                                      <p:cBhvr>
                                        <p:cTn id="14" dur="500"/>
                                        <p:tgtEl>
                                          <p:spTgt spid="121860">
                                            <p:txEl>
                                              <p:pRg st="1" end="1"/>
                                            </p:txEl>
                                          </p:spTgt>
                                        </p:tgtEl>
                                      </p:cBhvr>
                                    </p:animEffect>
                                    <p:anim calcmode="lin" valueType="num">
                                      <p:cBhvr>
                                        <p:cTn id="15" dur="500" fill="hold"/>
                                        <p:tgtEl>
                                          <p:spTgt spid="121860">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21860">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21860">
                                            <p:txEl>
                                              <p:pRg st="2" end="2"/>
                                            </p:txEl>
                                          </p:spTgt>
                                        </p:tgtEl>
                                        <p:attrNameLst>
                                          <p:attrName>style.visibility</p:attrName>
                                        </p:attrNameLst>
                                      </p:cBhvr>
                                      <p:to>
                                        <p:strVal val="visible"/>
                                      </p:to>
                                    </p:set>
                                    <p:animEffect transition="in" filter="fade">
                                      <p:cBhvr>
                                        <p:cTn id="21" dur="500"/>
                                        <p:tgtEl>
                                          <p:spTgt spid="121860">
                                            <p:txEl>
                                              <p:pRg st="2" end="2"/>
                                            </p:txEl>
                                          </p:spTgt>
                                        </p:tgtEl>
                                      </p:cBhvr>
                                    </p:animEffect>
                                    <p:anim calcmode="lin" valueType="num">
                                      <p:cBhvr>
                                        <p:cTn id="22" dur="500" fill="hold"/>
                                        <p:tgtEl>
                                          <p:spTgt spid="121860">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21860">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32835" y="1266087"/>
            <a:ext cx="11359165" cy="3046988"/>
          </a:xfrm>
          <a:prstGeom prst="rect">
            <a:avLst/>
          </a:prstGeom>
        </p:spPr>
        <p:txBody>
          <a:bodyPr wrap="square">
            <a:spAutoFit/>
          </a:bodyPr>
          <a:lstStyle/>
          <a:p>
            <a:r>
              <a:rPr lang="es-MX" dirty="0" smtClean="0"/>
              <a:t> </a:t>
            </a:r>
            <a:r>
              <a:rPr lang="es-MX" sz="2400" dirty="0" smtClean="0"/>
              <a:t>PROCEDIMIENTOS:</a:t>
            </a:r>
          </a:p>
          <a:p>
            <a:r>
              <a:rPr lang="es-MX" sz="2400" dirty="0" smtClean="0"/>
              <a:t>4.1. Procedimiento para la Atención Médica de Urgencias</a:t>
            </a:r>
          </a:p>
          <a:p>
            <a:r>
              <a:rPr lang="es-MX" sz="2400" dirty="0" smtClean="0"/>
              <a:t>Producidas por Accidentes en la vía Pública.</a:t>
            </a:r>
          </a:p>
          <a:p>
            <a:r>
              <a:rPr lang="es-MX" sz="2400" dirty="0" smtClean="0"/>
              <a:t>4.1.1. Objetivo:</a:t>
            </a:r>
          </a:p>
          <a:p>
            <a:r>
              <a:rPr lang="es-MX" sz="2400" dirty="0" smtClean="0"/>
              <a:t>Establecer las actividades a desarrollar para la atención</a:t>
            </a:r>
          </a:p>
          <a:p>
            <a:r>
              <a:rPr lang="es-MX" sz="2400" dirty="0" smtClean="0"/>
              <a:t>médica de urgencias, en las diferentes unidades médicas de</a:t>
            </a:r>
          </a:p>
          <a:p>
            <a:r>
              <a:rPr lang="es-MX" sz="2400" dirty="0" smtClean="0"/>
              <a:t>primero y segundo nivel de atención a fin de proporcionar</a:t>
            </a:r>
          </a:p>
          <a:p>
            <a:r>
              <a:rPr lang="es-MX" sz="2400" dirty="0" smtClean="0"/>
              <a:t>una atención a la población demandante oportuna y eficiente.</a:t>
            </a:r>
          </a:p>
        </p:txBody>
      </p:sp>
    </p:spTree>
    <p:extLst>
      <p:ext uri="{BB962C8B-B14F-4D97-AF65-F5344CB8AC3E}">
        <p14:creationId xmlns:p14="http://schemas.microsoft.com/office/powerpoint/2010/main" val="60974342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es-ES" altLang="es-MX" sz="4000" b="1"/>
              <a:t>LESIONES ELÉCTRICAS</a:t>
            </a:r>
            <a:br>
              <a:rPr lang="es-ES" altLang="es-MX" sz="4000" b="1"/>
            </a:br>
            <a:r>
              <a:rPr lang="en-US" altLang="es-MX" sz="1900" b="1"/>
              <a:t>MANEJO DE LESIONES POR ELECTRICIDAD:</a:t>
            </a:r>
            <a:endParaRPr lang="en-US" altLang="es-MX" sz="1100"/>
          </a:p>
        </p:txBody>
      </p:sp>
      <p:pic>
        <p:nvPicPr>
          <p:cNvPr id="227333" name="Picture 5"/>
          <p:cNvPicPr>
            <a:picLocks noGrp="1" noChangeAspect="1" noChangeArrowheads="1"/>
          </p:cNvPicPr>
          <p:nvPr>
            <p:ph sz="quarter" idx="2"/>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16725" y="1208088"/>
            <a:ext cx="3455988" cy="3084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7337" name="Rectangle 9"/>
          <p:cNvSpPr>
            <a:spLocks noGrp="1" noChangeArrowheads="1"/>
          </p:cNvSpPr>
          <p:nvPr>
            <p:ph sz="quarter" idx="3"/>
          </p:nvPr>
        </p:nvSpPr>
        <p:spPr>
          <a:xfrm>
            <a:off x="1774825" y="5229226"/>
            <a:ext cx="7639050" cy="1146175"/>
          </a:xfrm>
        </p:spPr>
        <p:txBody>
          <a:bodyPr/>
          <a:lstStyle/>
          <a:p>
            <a:r>
              <a:rPr lang="en-US" altLang="es-MX" sz="2400"/>
              <a:t>Una vez logrado el objetivo de liberar al paciente, se inicia la resucitación, con el consabido </a:t>
            </a:r>
            <a:r>
              <a:rPr lang="en-US" altLang="es-MX" sz="2400" b="1"/>
              <a:t>ABC</a:t>
            </a:r>
            <a:endParaRPr lang="en-US" altLang="es-MX" sz="2400"/>
          </a:p>
        </p:txBody>
      </p:sp>
      <p:sp>
        <p:nvSpPr>
          <p:cNvPr id="227331" name="Rectangle 3"/>
          <p:cNvSpPr>
            <a:spLocks noGrp="1" noChangeArrowheads="1"/>
          </p:cNvSpPr>
          <p:nvPr>
            <p:ph type="body" sz="half" idx="4294967295"/>
          </p:nvPr>
        </p:nvSpPr>
        <p:spPr>
          <a:xfrm>
            <a:off x="1774825" y="1773239"/>
            <a:ext cx="5473700" cy="3527425"/>
          </a:xfrm>
        </p:spPr>
        <p:txBody>
          <a:bodyPr/>
          <a:lstStyle/>
          <a:p>
            <a:r>
              <a:rPr lang="en-US" altLang="es-MX" sz="2400"/>
              <a:t>Idealmente el rescatista debe aislarse de tierra y usar un material aislante para liberar a la víctima: en casos de siniestros por alto voltaje, no debe intentarse el rescate, hasta que la fuente no haya sido desconectada.</a:t>
            </a:r>
          </a:p>
        </p:txBody>
      </p:sp>
    </p:spTree>
    <p:extLst>
      <p:ext uri="{BB962C8B-B14F-4D97-AF65-F5344CB8AC3E}">
        <p14:creationId xmlns:p14="http://schemas.microsoft.com/office/powerpoint/2010/main" val="21408962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227331">
                                            <p:txEl>
                                              <p:pRg st="0" end="0"/>
                                            </p:txEl>
                                          </p:spTgt>
                                        </p:tgtEl>
                                        <p:attrNameLst>
                                          <p:attrName>style.visibility</p:attrName>
                                        </p:attrNameLst>
                                      </p:cBhvr>
                                      <p:to>
                                        <p:strVal val="visible"/>
                                      </p:to>
                                    </p:set>
                                    <p:animEffect transition="in" filter="fade">
                                      <p:cBhvr>
                                        <p:cTn id="7" dur="500"/>
                                        <p:tgtEl>
                                          <p:spTgt spid="227331">
                                            <p:txEl>
                                              <p:pRg st="0" end="0"/>
                                            </p:txEl>
                                          </p:spTgt>
                                        </p:tgtEl>
                                      </p:cBhvr>
                                    </p:animEffect>
                                    <p:anim calcmode="lin" valueType="num">
                                      <p:cBhvr>
                                        <p:cTn id="8" dur="500" fill="hold"/>
                                        <p:tgtEl>
                                          <p:spTgt spid="227331">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2733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227333"/>
                                        </p:tgtEl>
                                        <p:attrNameLst>
                                          <p:attrName>style.visibility</p:attrName>
                                        </p:attrNameLst>
                                      </p:cBhvr>
                                      <p:to>
                                        <p:strVal val="visible"/>
                                      </p:to>
                                    </p:set>
                                    <p:anim calcmode="lin" valueType="num">
                                      <p:cBhvr>
                                        <p:cTn id="14" dur="500" fill="hold"/>
                                        <p:tgtEl>
                                          <p:spTgt spid="227333"/>
                                        </p:tgtEl>
                                        <p:attrNameLst>
                                          <p:attrName>ppt_w</p:attrName>
                                        </p:attrNameLst>
                                      </p:cBhvr>
                                      <p:tavLst>
                                        <p:tav tm="0">
                                          <p:val>
                                            <p:fltVal val="0"/>
                                          </p:val>
                                        </p:tav>
                                        <p:tav tm="100000">
                                          <p:val>
                                            <p:strVal val="#ppt_w"/>
                                          </p:val>
                                        </p:tav>
                                      </p:tavLst>
                                    </p:anim>
                                    <p:anim calcmode="lin" valueType="num">
                                      <p:cBhvr>
                                        <p:cTn id="15" dur="500" fill="hold"/>
                                        <p:tgtEl>
                                          <p:spTgt spid="227333"/>
                                        </p:tgtEl>
                                        <p:attrNameLst>
                                          <p:attrName>ppt_h</p:attrName>
                                        </p:attrNameLst>
                                      </p:cBhvr>
                                      <p:tavLst>
                                        <p:tav tm="0">
                                          <p:val>
                                            <p:fltVal val="0"/>
                                          </p:val>
                                        </p:tav>
                                        <p:tav tm="100000">
                                          <p:val>
                                            <p:strVal val="#ppt_h"/>
                                          </p:val>
                                        </p:tav>
                                      </p:tavLst>
                                    </p:anim>
                                    <p:anim calcmode="lin" valueType="num">
                                      <p:cBhvr>
                                        <p:cTn id="16" dur="500" fill="hold"/>
                                        <p:tgtEl>
                                          <p:spTgt spid="227333"/>
                                        </p:tgtEl>
                                        <p:attrNameLst>
                                          <p:attrName>style.rotation</p:attrName>
                                        </p:attrNameLst>
                                      </p:cBhvr>
                                      <p:tavLst>
                                        <p:tav tm="0">
                                          <p:val>
                                            <p:fltVal val="360"/>
                                          </p:val>
                                        </p:tav>
                                        <p:tav tm="100000">
                                          <p:val>
                                            <p:fltVal val="0"/>
                                          </p:val>
                                        </p:tav>
                                      </p:tavLst>
                                    </p:anim>
                                    <p:animEffect transition="in" filter="fade">
                                      <p:cBhvr>
                                        <p:cTn id="17" dur="500"/>
                                        <p:tgtEl>
                                          <p:spTgt spid="2273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227337"/>
                                        </p:tgtEl>
                                        <p:attrNameLst>
                                          <p:attrName>style.visibility</p:attrName>
                                        </p:attrNameLst>
                                      </p:cBhvr>
                                      <p:to>
                                        <p:strVal val="visible"/>
                                      </p:to>
                                    </p:set>
                                    <p:animEffect transition="in" filter="fade">
                                      <p:cBhvr>
                                        <p:cTn id="22" dur="1000"/>
                                        <p:tgtEl>
                                          <p:spTgt spid="227337"/>
                                        </p:tgtEl>
                                      </p:cBhvr>
                                    </p:animEffect>
                                    <p:anim calcmode="lin" valueType="num">
                                      <p:cBhvr>
                                        <p:cTn id="23" dur="1000" fill="hold"/>
                                        <p:tgtEl>
                                          <p:spTgt spid="227337"/>
                                        </p:tgtEl>
                                        <p:attrNameLst>
                                          <p:attrName>ppt_x</p:attrName>
                                        </p:attrNameLst>
                                      </p:cBhvr>
                                      <p:tavLst>
                                        <p:tav tm="0">
                                          <p:val>
                                            <p:strVal val="#ppt_x"/>
                                          </p:val>
                                        </p:tav>
                                        <p:tav tm="100000">
                                          <p:val>
                                            <p:strVal val="#ppt_x"/>
                                          </p:val>
                                        </p:tav>
                                      </p:tavLst>
                                    </p:anim>
                                    <p:anim calcmode="lin" valueType="num">
                                      <p:cBhvr>
                                        <p:cTn id="24" dur="1000" fill="hold"/>
                                        <p:tgtEl>
                                          <p:spTgt spid="2273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7" grpId="0"/>
      <p:bldP spid="227331"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s-ES" altLang="es-MX" sz="4000" b="1"/>
              <a:t>LESIONES ELÉCTRICAS</a:t>
            </a:r>
            <a:endParaRPr lang="en-US" altLang="es-MX" sz="1100"/>
          </a:p>
        </p:txBody>
      </p:sp>
      <p:sp>
        <p:nvSpPr>
          <p:cNvPr id="134148" name="Rectangle 4"/>
          <p:cNvSpPr>
            <a:spLocks noGrp="1" noChangeArrowheads="1"/>
          </p:cNvSpPr>
          <p:nvPr>
            <p:ph sz="half" idx="2"/>
          </p:nvPr>
        </p:nvSpPr>
        <p:spPr>
          <a:xfrm>
            <a:off x="6175376" y="1981200"/>
            <a:ext cx="4035425" cy="3886200"/>
          </a:xfrm>
        </p:spPr>
        <p:txBody>
          <a:bodyPr/>
          <a:lstStyle/>
          <a:p>
            <a:r>
              <a:rPr lang="es-MX" altLang="es-MX" sz="2800"/>
              <a:t>Quemaduras eléctricas formando arco, a través del zapato alrededor de la planta del pie de caucho. Alto voltaje 7,600v  CA nominal</a:t>
            </a:r>
            <a:r>
              <a:rPr lang="en-US" altLang="es-MX" sz="2800"/>
              <a:t> </a:t>
            </a:r>
          </a:p>
        </p:txBody>
      </p:sp>
      <p:pic>
        <p:nvPicPr>
          <p:cNvPr id="134150"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176464" y="2006600"/>
            <a:ext cx="3748087" cy="3735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08970171"/>
      </p:ext>
    </p:extLst>
  </p:cSld>
  <p:clrMapOvr>
    <a:masterClrMapping/>
  </p:clrMapOvr>
  <p:transition>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s-ES" altLang="es-MX" sz="4000" b="1"/>
              <a:t>LESIONES ELÉCTRICAS</a:t>
            </a:r>
            <a:endParaRPr lang="en-US" altLang="es-MX" sz="1100"/>
          </a:p>
        </p:txBody>
      </p:sp>
      <p:sp>
        <p:nvSpPr>
          <p:cNvPr id="135171" name="Rectangle 3"/>
          <p:cNvSpPr>
            <a:spLocks noGrp="1" noChangeArrowheads="1"/>
          </p:cNvSpPr>
          <p:nvPr>
            <p:ph sz="half" idx="2"/>
          </p:nvPr>
        </p:nvSpPr>
        <p:spPr>
          <a:xfrm>
            <a:off x="6470650" y="1981201"/>
            <a:ext cx="3740150" cy="3636963"/>
          </a:xfrm>
        </p:spPr>
        <p:txBody>
          <a:bodyPr/>
          <a:lstStyle/>
          <a:p>
            <a:r>
              <a:rPr lang="es-MX" altLang="es-MX" sz="2800"/>
              <a:t>Quemadura por contacto eléctrico 120 v CA. </a:t>
            </a:r>
            <a:br>
              <a:rPr lang="es-MX" altLang="es-MX" sz="2800"/>
            </a:br>
            <a:r>
              <a:rPr lang="es-MX" altLang="es-MX" sz="2800"/>
              <a:t>La rodilla derecha era el lado fuente de la energía a y la izquierda fue a tierra. </a:t>
            </a:r>
            <a:endParaRPr lang="en-US" altLang="es-MX" sz="2800"/>
          </a:p>
        </p:txBody>
      </p:sp>
      <p:pic>
        <p:nvPicPr>
          <p:cNvPr id="135174"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989139" y="2386013"/>
            <a:ext cx="4752975" cy="2533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943483363"/>
      </p:ext>
    </p:extLst>
  </p:cSld>
  <p:clrMapOvr>
    <a:masterClrMapping/>
  </p:clrMapOvr>
  <p:transition>
    <p:rand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3172" name="Picture 4" descr="beb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0014" y="474664"/>
            <a:ext cx="7127875" cy="609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889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withEffect">
                                  <p:stCondLst>
                                    <p:cond delay="0"/>
                                  </p:stCondLst>
                                  <p:childTnLst>
                                    <p:set>
                                      <p:cBhvr>
                                        <p:cTn id="6" dur="1" fill="hold">
                                          <p:stCondLst>
                                            <p:cond delay="0"/>
                                          </p:stCondLst>
                                        </p:cTn>
                                        <p:tgtEl>
                                          <p:spTgt spid="263172"/>
                                        </p:tgtEl>
                                        <p:attrNameLst>
                                          <p:attrName>style.visibility</p:attrName>
                                        </p:attrNameLst>
                                      </p:cBhvr>
                                      <p:to>
                                        <p:strVal val="visible"/>
                                      </p:to>
                                    </p:set>
                                    <p:animEffect transition="in" filter="fade">
                                      <p:cBhvr>
                                        <p:cTn id="7" dur="2000"/>
                                        <p:tgtEl>
                                          <p:spTgt spid="263172"/>
                                        </p:tgtEl>
                                      </p:cBhvr>
                                    </p:animEffect>
                                    <p:anim calcmode="lin" valueType="num">
                                      <p:cBhvr>
                                        <p:cTn id="8" dur="2000" fill="hold"/>
                                        <p:tgtEl>
                                          <p:spTgt spid="263172"/>
                                        </p:tgtEl>
                                        <p:attrNameLst>
                                          <p:attrName>style.rotation</p:attrName>
                                        </p:attrNameLst>
                                      </p:cBhvr>
                                      <p:tavLst>
                                        <p:tav tm="0">
                                          <p:val>
                                            <p:fltVal val="720"/>
                                          </p:val>
                                        </p:tav>
                                        <p:tav tm="100000">
                                          <p:val>
                                            <p:fltVal val="0"/>
                                          </p:val>
                                        </p:tav>
                                      </p:tavLst>
                                    </p:anim>
                                    <p:anim calcmode="lin" valueType="num">
                                      <p:cBhvr>
                                        <p:cTn id="9" dur="2000" fill="hold"/>
                                        <p:tgtEl>
                                          <p:spTgt spid="263172"/>
                                        </p:tgtEl>
                                        <p:attrNameLst>
                                          <p:attrName>ppt_h</p:attrName>
                                        </p:attrNameLst>
                                      </p:cBhvr>
                                      <p:tavLst>
                                        <p:tav tm="0">
                                          <p:val>
                                            <p:fltVal val="0"/>
                                          </p:val>
                                        </p:tav>
                                        <p:tav tm="100000">
                                          <p:val>
                                            <p:strVal val="#ppt_h"/>
                                          </p:val>
                                        </p:tav>
                                      </p:tavLst>
                                    </p:anim>
                                    <p:anim calcmode="lin" valueType="num">
                                      <p:cBhvr>
                                        <p:cTn id="10" dur="2000" fill="hold"/>
                                        <p:tgtEl>
                                          <p:spTgt spid="26317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07076" y="355474"/>
            <a:ext cx="10603606" cy="6001643"/>
          </a:xfrm>
          <a:prstGeom prst="rect">
            <a:avLst/>
          </a:prstGeom>
        </p:spPr>
        <p:txBody>
          <a:bodyPr wrap="square">
            <a:spAutoFit/>
          </a:bodyPr>
          <a:lstStyle/>
          <a:p>
            <a:r>
              <a:rPr lang="es-MX" sz="2400" dirty="0" smtClean="0"/>
              <a:t>4.1.2. Políticas y Normas de Operación</a:t>
            </a:r>
          </a:p>
          <a:p>
            <a:r>
              <a:rPr lang="es-MX" sz="2400" dirty="0" smtClean="0"/>
              <a:t>- Todas las unidades médicas deberán reportar a través</a:t>
            </a:r>
          </a:p>
          <a:p>
            <a:r>
              <a:rPr lang="es-MX" sz="2400" dirty="0" smtClean="0"/>
              <a:t>del Responsable de la Dirección en turno, deberán</a:t>
            </a:r>
          </a:p>
          <a:p>
            <a:r>
              <a:rPr lang="es-MX" sz="2400" dirty="0" smtClean="0"/>
              <a:t>reportar al Centro Regulador de Urgencias Médicas, la</a:t>
            </a:r>
          </a:p>
          <a:p>
            <a:r>
              <a:rPr lang="es-MX" sz="2400" dirty="0" smtClean="0"/>
              <a:t>disponibilidad de recursos humanos y materiales en los</a:t>
            </a:r>
          </a:p>
          <a:p>
            <a:r>
              <a:rPr lang="es-MX" sz="2400" dirty="0" smtClean="0"/>
              <a:t>siguientes horarios:</a:t>
            </a:r>
          </a:p>
          <a:p>
            <a:r>
              <a:rPr lang="es-MX" sz="2400" dirty="0" smtClean="0"/>
              <a:t>Primer reporte: Turno Matutino, primera hora de</a:t>
            </a:r>
          </a:p>
          <a:p>
            <a:r>
              <a:rPr lang="es-MX" sz="2400" dirty="0" smtClean="0"/>
              <a:t> labores</a:t>
            </a:r>
          </a:p>
          <a:p>
            <a:r>
              <a:rPr lang="es-MX" sz="2400" dirty="0" smtClean="0"/>
              <a:t>Segundo reporte: Turno Vespertino, primera hora de</a:t>
            </a:r>
          </a:p>
          <a:p>
            <a:r>
              <a:rPr lang="es-MX" sz="2400" dirty="0" smtClean="0"/>
              <a:t> labores</a:t>
            </a:r>
          </a:p>
          <a:p>
            <a:r>
              <a:rPr lang="es-MX" sz="2400" dirty="0" smtClean="0"/>
              <a:t>Tercer reporte: Turno Nocturno, primera hora de</a:t>
            </a:r>
          </a:p>
          <a:p>
            <a:r>
              <a:rPr lang="es-MX" sz="2400" dirty="0" smtClean="0"/>
              <a:t> labores</a:t>
            </a:r>
          </a:p>
          <a:p>
            <a:r>
              <a:rPr lang="es-MX" sz="2400" dirty="0" smtClean="0"/>
              <a:t>En caso de modificarse la disponibilidad de recursos en el</a:t>
            </a:r>
          </a:p>
          <a:p>
            <a:r>
              <a:rPr lang="es-MX" sz="2400" dirty="0" smtClean="0"/>
              <a:t>transcurso del turno el responsable de la Dirección en</a:t>
            </a:r>
          </a:p>
          <a:p>
            <a:r>
              <a:rPr lang="es-MX" sz="2400" dirty="0" smtClean="0"/>
              <a:t>turno, reportará de inmediato al Centro Regulador de</a:t>
            </a:r>
          </a:p>
          <a:p>
            <a:r>
              <a:rPr lang="es-MX" sz="2400" dirty="0" smtClean="0"/>
              <a:t>Urgencias Médicas, estas modificaciones y deberá seguir </a:t>
            </a:r>
            <a:endParaRPr lang="es-MX" sz="2400" dirty="0"/>
          </a:p>
        </p:txBody>
      </p:sp>
    </p:spTree>
    <p:extLst>
      <p:ext uri="{BB962C8B-B14F-4D97-AF65-F5344CB8AC3E}">
        <p14:creationId xmlns:p14="http://schemas.microsoft.com/office/powerpoint/2010/main" val="187287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67177" y="1050520"/>
            <a:ext cx="11324823" cy="3785652"/>
          </a:xfrm>
          <a:prstGeom prst="rect">
            <a:avLst/>
          </a:prstGeom>
        </p:spPr>
        <p:txBody>
          <a:bodyPr wrap="square">
            <a:spAutoFit/>
          </a:bodyPr>
          <a:lstStyle/>
          <a:p>
            <a:r>
              <a:rPr lang="es-MX" sz="2400" dirty="0" smtClean="0"/>
              <a:t>reportando la disponibilidad de recursos en los horarios</a:t>
            </a:r>
          </a:p>
          <a:p>
            <a:r>
              <a:rPr lang="es-MX" sz="2400" dirty="0" smtClean="0"/>
              <a:t>establecidos.</a:t>
            </a:r>
          </a:p>
          <a:p>
            <a:r>
              <a:rPr lang="es-MX" sz="2400" dirty="0" smtClean="0"/>
              <a:t>Tanto las unidades médicas del primero y segundo nivel</a:t>
            </a:r>
          </a:p>
          <a:p>
            <a:r>
              <a:rPr lang="es-MX" sz="2400" dirty="0" smtClean="0"/>
              <a:t>como el Centro Regulador, deberán registrar la</a:t>
            </a:r>
          </a:p>
          <a:p>
            <a:r>
              <a:rPr lang="es-MX" sz="2400" dirty="0" smtClean="0"/>
              <a:t>información reportada en los formatos oficiales</a:t>
            </a:r>
          </a:p>
          <a:p>
            <a:r>
              <a:rPr lang="es-MX" sz="2400" dirty="0" smtClean="0"/>
              <a:t>establecidos para tal efecto.</a:t>
            </a:r>
          </a:p>
          <a:p>
            <a:r>
              <a:rPr lang="es-MX" sz="2400" dirty="0" smtClean="0"/>
              <a:t> El Centro Regulador de Urgencias Médicas recibe por vía</a:t>
            </a:r>
          </a:p>
          <a:p>
            <a:r>
              <a:rPr lang="es-MX" sz="2400" dirty="0" smtClean="0"/>
              <a:t> telefónica, solicitud de apoyo médico para la atención de</a:t>
            </a:r>
          </a:p>
          <a:p>
            <a:r>
              <a:rPr lang="es-MX" sz="2400" dirty="0" smtClean="0"/>
              <a:t> pacientes accidentado, registrando los datos personales del</a:t>
            </a:r>
          </a:p>
          <a:p>
            <a:r>
              <a:rPr lang="es-MX" sz="2400" dirty="0" smtClean="0"/>
              <a:t> solicitante como teléfono para confirmar solicitud.</a:t>
            </a:r>
          </a:p>
        </p:txBody>
      </p:sp>
    </p:spTree>
    <p:extLst>
      <p:ext uri="{BB962C8B-B14F-4D97-AF65-F5344CB8AC3E}">
        <p14:creationId xmlns:p14="http://schemas.microsoft.com/office/powerpoint/2010/main" val="2168302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TotalTime>
  <Words>2887</Words>
  <Application>Microsoft Office PowerPoint</Application>
  <PresentationFormat>Personalizado</PresentationFormat>
  <Paragraphs>361</Paragraphs>
  <Slides>73</Slides>
  <Notes>0</Notes>
  <HiddenSlides>0</HiddenSlides>
  <MMClips>0</MMClips>
  <ScaleCrop>false</ScaleCrop>
  <HeadingPairs>
    <vt:vector size="4" baseType="variant">
      <vt:variant>
        <vt:lpstr>Tema</vt:lpstr>
      </vt:variant>
      <vt:variant>
        <vt:i4>1</vt:i4>
      </vt:variant>
      <vt:variant>
        <vt:lpstr>Títulos de diapositiva</vt:lpstr>
      </vt:variant>
      <vt:variant>
        <vt:i4>73</vt:i4>
      </vt:variant>
    </vt:vector>
  </HeadingPairs>
  <TitlesOfParts>
    <vt:vector size="74" baseType="lpstr">
      <vt:lpstr>Faceta</vt:lpstr>
      <vt:lpstr>La fsiopatologia por sistemas y aparatos</vt:lpstr>
      <vt:lpstr>Presentación de PowerPoint</vt:lpstr>
      <vt:lpstr>Presentación de PowerPoint</vt:lpstr>
      <vt:lpstr>Bases de la propedéutica medicina </vt:lpstr>
      <vt:lpstr>Presentación de PowerPoint</vt:lpstr>
      <vt:lpstr>Procedimientos de registro de atención o traslado</vt:lpstr>
      <vt:lpstr>Presentación de PowerPoint</vt:lpstr>
      <vt:lpstr>Presentación de PowerPoint</vt:lpstr>
      <vt:lpstr>Presentación de PowerPoint</vt:lpstr>
      <vt:lpstr>Presentación de PowerPoint</vt:lpstr>
      <vt:lpstr>Marco jurídico vigente en relación a las referencias y referencia verbal</vt:lpstr>
      <vt:lpstr>Presentación de PowerPoint</vt:lpstr>
      <vt:lpstr>Presentación de PowerPoint</vt:lpstr>
      <vt:lpstr>Presentación de PowerPoint</vt:lpstr>
      <vt:lpstr>Presentación de PowerPoint</vt:lpstr>
      <vt:lpstr>Presentación de PowerPoint</vt:lpstr>
      <vt:lpstr>Lesiones ambientales por calor</vt:lpstr>
      <vt:lpstr>Hipertermia</vt:lpstr>
      <vt:lpstr>Hipertermia Agotamiento por calor  (Heat Exhaustion)</vt:lpstr>
      <vt:lpstr>Hipertermia Insolación</vt:lpstr>
      <vt:lpstr>Hipertermia</vt:lpstr>
      <vt:lpstr>Tratamiento:</vt:lpstr>
      <vt:lpstr>Tratamiento:</vt:lpstr>
      <vt:lpstr>Fisiopatología:</vt:lpstr>
      <vt:lpstr>Fisiopatología:</vt:lpstr>
      <vt:lpstr>Fisiopatología:</vt:lpstr>
      <vt:lpstr>Fisiopatología:</vt:lpstr>
      <vt:lpstr>Fisiopatología:</vt:lpstr>
      <vt:lpstr>Fisiopatología:</vt:lpstr>
      <vt:lpstr>Fisiopatología:</vt:lpstr>
      <vt:lpstr>Presentación Clínica:</vt:lpstr>
      <vt:lpstr>Lesiones ambientales por frio</vt:lpstr>
      <vt:lpstr>HIPOTERMIA</vt:lpstr>
      <vt:lpstr>HIPOTERMIA</vt:lpstr>
      <vt:lpstr>HIPOTERMIA</vt:lpstr>
      <vt:lpstr>HIPOTERMIA</vt:lpstr>
      <vt:lpstr>HIPOTERMIA</vt:lpstr>
      <vt:lpstr>HIPOTERMIA</vt:lpstr>
      <vt:lpstr>HIPOTERMIA</vt:lpstr>
      <vt:lpstr>HIPOTERMIA</vt:lpstr>
      <vt:lpstr>HIPOTERMIA</vt:lpstr>
      <vt:lpstr>Cardiovascular</vt:lpstr>
      <vt:lpstr>Sistema respiratorio</vt:lpstr>
      <vt:lpstr>Sistema renal</vt:lpstr>
      <vt:lpstr>Etiologia</vt:lpstr>
      <vt:lpstr>Presentación de PowerPoint</vt:lpstr>
      <vt:lpstr>Presentación de PowerPoint</vt:lpstr>
      <vt:lpstr>Intoxicaciones y envenenamientos</vt:lpstr>
      <vt:lpstr>Presentación de PowerPoint</vt:lpstr>
      <vt:lpstr>Es importante destacar que el hecho de que un empaque no tenga una etiqueta de advertencia no significa que sea seguro. Usted debe considerar que se trata de un caso de intoxicación cuando alguien resulte enfermo de manera repentina sin una razón evidente o si la persona es hallada cerca de un horno, un vehículo, un incendio o en un área mal ventilada. Los síntomas de intoxicación o envenenamiento pueden tardar en aparecer; sin embargo, si usted sospecha que alguien está intoxicado, no espere hasta que se manifiesten los síntomas antes de conseguirle ayuda médica a la persona. </vt:lpstr>
      <vt:lpstr>Causas Los elementos que pueden causar intoxicación abarcan:   El gas monóxido de carbono (de hornos, motores a gas, incendios, calefactores)   Ciertos alimentos Químicos en el lugar de trabajo Fármacos, entre ellos los recetados y los de venta libre (como una sobredosis de ácido acetilsalicílico) y drogas ilícitas como la cocaína Detergentes y productos de limpieza de uso doméstico Plantas de interiores y de exteriores (comer plantas tóxicas) Insecticidas Pinturas   </vt:lpstr>
      <vt:lpstr>Presentación de PowerPoint</vt:lpstr>
      <vt:lpstr>Presentación de PowerPoint</vt:lpstr>
      <vt:lpstr>Presentación de PowerPoint</vt:lpstr>
      <vt:lpstr>Via de exposición y clasificacion</vt:lpstr>
      <vt:lpstr>Fisiopatología:</vt:lpstr>
      <vt:lpstr>Fisiopatología:</vt:lpstr>
      <vt:lpstr>Fisiopatología:</vt:lpstr>
      <vt:lpstr>Fisiopatología:</vt:lpstr>
      <vt:lpstr>Fisiopatología:</vt:lpstr>
      <vt:lpstr>Quemaduras clasificadas y manejo</vt:lpstr>
      <vt:lpstr>LESIONES ELÉCTRICAS  Fisiopatología</vt:lpstr>
      <vt:lpstr>LESIONES ELÉCTRICAS</vt:lpstr>
      <vt:lpstr>LESIONES ELÉCTRICAS CLASIFICACIÓN DE LAS LESIONES: </vt:lpstr>
      <vt:lpstr>LESIONES ELÉCTRICAS CLlNICA: </vt:lpstr>
      <vt:lpstr>LESIONES ELÉCTRICAS CLlNICA: </vt:lpstr>
      <vt:lpstr>LESIONES ELÉCTRICAS CLlNICA: </vt:lpstr>
      <vt:lpstr>LESIONES ELÉCTRICAS CLlNICA: </vt:lpstr>
      <vt:lpstr>LESIONES ELÉCTRICAS MANEJO DE LESIONES POR ELECTRICIDAD:</vt:lpstr>
      <vt:lpstr>LESIONES ELÉCTRICAS MANEJO DE LESIONES POR ELECTRICIDAD:</vt:lpstr>
      <vt:lpstr>LESIONES ELÉCTRICAS</vt:lpstr>
      <vt:lpstr>LESIONES ELÉCTRICAS</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fsiopatologia por sistemas y aparatos</dc:title>
  <dc:creator>juan daniel mendoza aguilar</dc:creator>
  <cp:lastModifiedBy>ActiveCool</cp:lastModifiedBy>
  <cp:revision>5</cp:revision>
  <dcterms:created xsi:type="dcterms:W3CDTF">2015-01-17T04:21:52Z</dcterms:created>
  <dcterms:modified xsi:type="dcterms:W3CDTF">2015-02-04T05:04:31Z</dcterms:modified>
</cp:coreProperties>
</file>